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94660"/>
  </p:normalViewPr>
  <p:slideViewPr>
    <p:cSldViewPr snapToGrid="0">
      <p:cViewPr varScale="1">
        <p:scale>
          <a:sx n="118" d="100"/>
          <a:sy n="118" d="100"/>
        </p:scale>
        <p:origin x="22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42A1D21-7E33-41BF-992D-8D8F071A76ED}" type="datetimeFigureOut">
              <a:rPr lang="en-US" smtClean="0"/>
              <a:t>3/17/2025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11186483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2A1D21-7E33-41BF-992D-8D8F071A76ED}" type="datetimeFigureOut">
              <a:rPr lang="en-US" smtClean="0"/>
              <a:t>3/17/2025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2122600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42A1D21-7E33-41BF-992D-8D8F071A76ED}" type="datetimeFigureOut">
              <a:rPr lang="en-US" smtClean="0"/>
              <a:t>3/17/2025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28933184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42A1D21-7E33-41BF-992D-8D8F071A76ED}" type="datetimeFigureOut">
              <a:rPr lang="en-US" smtClean="0"/>
              <a:t>3/17/2025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2729177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42A1D21-7E33-41BF-992D-8D8F071A76ED}" type="datetimeFigureOut">
              <a:rPr lang="en-US" smtClean="0"/>
              <a:t>3/17/2025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3A7F4B-C522-4495-93A3-9326842FE2CE}"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939111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A1D21-7E33-41BF-992D-8D8F071A76ED}" type="datetimeFigureOut">
              <a:rPr lang="en-US" smtClean="0"/>
              <a:t>3/17/2025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406771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2A1D21-7E33-41BF-992D-8D8F071A76ED}" type="datetimeFigureOut">
              <a:rPr lang="en-US" smtClean="0"/>
              <a:t>3/17/2025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2978956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642A1D21-7E33-41BF-992D-8D8F071A76ED}" type="datetimeFigureOut">
              <a:rPr lang="en-US" smtClean="0"/>
              <a:t>3/17/2025</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1404053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42A1D21-7E33-41BF-992D-8D8F071A76ED}" type="datetimeFigureOut">
              <a:rPr lang="en-US" smtClean="0"/>
              <a:t>3/17/2025</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4057362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2A1D21-7E33-41BF-992D-8D8F071A76ED}" type="datetimeFigureOut">
              <a:rPr lang="en-US" smtClean="0"/>
              <a:t>3/17/2025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100545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2A1D21-7E33-41BF-992D-8D8F071A76ED}" type="datetimeFigureOut">
              <a:rPr lang="en-US" smtClean="0"/>
              <a:t>3/17/2025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3A7F4B-C522-4495-93A3-9326842FE2CE}" type="slidenum">
              <a:rPr lang="en-US" smtClean="0"/>
              <a:t>‹#›</a:t>
            </a:fld>
            <a:endParaRPr lang="en-US"/>
          </a:p>
        </p:txBody>
      </p:sp>
    </p:spTree>
    <p:extLst>
      <p:ext uri="{BB962C8B-B14F-4D97-AF65-F5344CB8AC3E}">
        <p14:creationId xmlns:p14="http://schemas.microsoft.com/office/powerpoint/2010/main" val="3813735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42A1D21-7E33-41BF-992D-8D8F071A76ED}" type="datetimeFigureOut">
              <a:rPr lang="en-US" smtClean="0"/>
              <a:t>3/17/2025</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23A7F4B-C522-4495-93A3-9326842FE2CE}" type="slidenum">
              <a:rPr lang="en-US" smtClean="0"/>
              <a:t>‹#›</a:t>
            </a:fld>
            <a:endParaRPr lang="en-US"/>
          </a:p>
        </p:txBody>
      </p:sp>
    </p:spTree>
    <p:extLst>
      <p:ext uri="{BB962C8B-B14F-4D97-AF65-F5344CB8AC3E}">
        <p14:creationId xmlns:p14="http://schemas.microsoft.com/office/powerpoint/2010/main" val="1215385613"/>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 Id="rId9" Type="http://schemas.openxmlformats.org/officeDocument/2006/relationships/image" Target="../media/image33.jpeg"/></Relationships>
</file>

<file path=ppt/slides/_rels/slide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1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image" Target="../media/image44.jpeg"/><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6.jpeg"/></Relationships>
</file>

<file path=ppt/slides/_rels/slide1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5" Type="http://schemas.openxmlformats.org/officeDocument/2006/relationships/image" Target="../media/image53.jpeg"/><Relationship Id="rId4" Type="http://schemas.openxmlformats.org/officeDocument/2006/relationships/image" Target="../media/image52.jpeg"/></Relationships>
</file>

<file path=ppt/slides/_rels/slide1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1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5" Type="http://schemas.openxmlformats.org/officeDocument/2006/relationships/image" Target="../media/image60.jpeg"/><Relationship Id="rId4" Type="http://schemas.openxmlformats.org/officeDocument/2006/relationships/image" Target="../media/image59.jpeg"/></Relationships>
</file>

<file path=ppt/slides/_rels/slide16.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17.xml.rels><?xml version="1.0" encoding="UTF-8" standalone="yes"?>
<Relationships xmlns="http://schemas.openxmlformats.org/package/2006/relationships"><Relationship Id="rId3" Type="http://schemas.openxmlformats.org/officeDocument/2006/relationships/image" Target="../media/image68.jpeg"/><Relationship Id="rId7" Type="http://schemas.openxmlformats.org/officeDocument/2006/relationships/image" Target="../media/image72.jpeg"/><Relationship Id="rId2" Type="http://schemas.openxmlformats.org/officeDocument/2006/relationships/image" Target="../media/image67.jpeg"/><Relationship Id="rId1" Type="http://schemas.openxmlformats.org/officeDocument/2006/relationships/slideLayout" Target="../slideLayouts/slideLayout2.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18.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4.jpeg"/><Relationship Id="rId7" Type="http://schemas.openxmlformats.org/officeDocument/2006/relationships/image" Target="../media/image78.jpeg"/><Relationship Id="rId2" Type="http://schemas.openxmlformats.org/officeDocument/2006/relationships/image" Target="../media/image73.jpeg"/><Relationship Id="rId1" Type="http://schemas.openxmlformats.org/officeDocument/2006/relationships/slideLayout" Target="../slideLayouts/slideLayout2.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s>
</file>

<file path=ppt/slides/_rels/slide1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 Id="rId4" Type="http://schemas.openxmlformats.org/officeDocument/2006/relationships/image" Target="../media/image8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2251-D26E-C8DE-CB10-4885F88BBB3C}"/>
              </a:ext>
            </a:extLst>
          </p:cNvPr>
          <p:cNvSpPr>
            <a:spLocks noGrp="1"/>
          </p:cNvSpPr>
          <p:nvPr>
            <p:ph type="ctrTitle"/>
          </p:nvPr>
        </p:nvSpPr>
        <p:spPr/>
        <p:txBody>
          <a:bodyPr/>
          <a:lstStyle/>
          <a:p>
            <a:r>
              <a:rPr lang="en-US" cap="none" dirty="0"/>
              <a:t>Spain</a:t>
            </a:r>
            <a:r>
              <a:rPr lang="en-US" dirty="0"/>
              <a:t> 2025</a:t>
            </a:r>
          </a:p>
        </p:txBody>
      </p:sp>
      <p:sp>
        <p:nvSpPr>
          <p:cNvPr id="3" name="Subtitle 2">
            <a:extLst>
              <a:ext uri="{FF2B5EF4-FFF2-40B4-BE49-F238E27FC236}">
                <a16:creationId xmlns:a16="http://schemas.microsoft.com/office/drawing/2014/main" id="{48121898-65E3-69CF-6960-55676DCE09CD}"/>
              </a:ext>
            </a:extLst>
          </p:cNvPr>
          <p:cNvSpPr>
            <a:spLocks noGrp="1"/>
          </p:cNvSpPr>
          <p:nvPr>
            <p:ph type="subTitle" idx="1"/>
          </p:nvPr>
        </p:nvSpPr>
        <p:spPr/>
        <p:txBody>
          <a:bodyPr/>
          <a:lstStyle/>
          <a:p>
            <a:r>
              <a:rPr lang="en-US" dirty="0"/>
              <a:t>Len Verrett</a:t>
            </a:r>
          </a:p>
        </p:txBody>
      </p:sp>
    </p:spTree>
    <p:extLst>
      <p:ext uri="{BB962C8B-B14F-4D97-AF65-F5344CB8AC3E}">
        <p14:creationId xmlns:p14="http://schemas.microsoft.com/office/powerpoint/2010/main" val="2030004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3AAE5-B41B-CBBD-4656-5E6AB9A414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AC818D-9E47-ECCA-E331-A6E9CCBE75D9}"/>
              </a:ext>
            </a:extLst>
          </p:cNvPr>
          <p:cNvSpPr>
            <a:spLocks noGrp="1"/>
          </p:cNvSpPr>
          <p:nvPr>
            <p:ph type="title"/>
          </p:nvPr>
        </p:nvSpPr>
        <p:spPr/>
        <p:txBody>
          <a:bodyPr/>
          <a:lstStyle/>
          <a:p>
            <a:r>
              <a:rPr lang="en-US" cap="none" dirty="0">
                <a:latin typeface="+mn-lt"/>
              </a:rPr>
              <a:t>Preparation</a:t>
            </a:r>
          </a:p>
        </p:txBody>
      </p:sp>
      <p:pic>
        <p:nvPicPr>
          <p:cNvPr id="5" name="Content Placeholder 4">
            <a:extLst>
              <a:ext uri="{FF2B5EF4-FFF2-40B4-BE49-F238E27FC236}">
                <a16:creationId xmlns:a16="http://schemas.microsoft.com/office/drawing/2014/main" id="{2D5FC6FE-DD9C-216B-F6AA-55FA8150D88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6200000">
            <a:off x="4776410" y="1861902"/>
            <a:ext cx="3688231" cy="4917642"/>
          </a:xfrm>
        </p:spPr>
      </p:pic>
      <p:sp>
        <p:nvSpPr>
          <p:cNvPr id="6" name="TextBox 5">
            <a:extLst>
              <a:ext uri="{FF2B5EF4-FFF2-40B4-BE49-F238E27FC236}">
                <a16:creationId xmlns:a16="http://schemas.microsoft.com/office/drawing/2014/main" id="{EF7C2079-1EE4-E628-8F7E-B3A13368516A}"/>
              </a:ext>
            </a:extLst>
          </p:cNvPr>
          <p:cNvSpPr txBox="1"/>
          <p:nvPr/>
        </p:nvSpPr>
        <p:spPr>
          <a:xfrm>
            <a:off x="2332182" y="3140364"/>
            <a:ext cx="1667444" cy="923330"/>
          </a:xfrm>
          <a:prstGeom prst="rect">
            <a:avLst/>
          </a:prstGeom>
          <a:noFill/>
        </p:spPr>
        <p:txBody>
          <a:bodyPr wrap="none" rtlCol="0">
            <a:spAutoFit/>
          </a:bodyPr>
          <a:lstStyle/>
          <a:p>
            <a:r>
              <a:rPr lang="en-US" dirty="0"/>
              <a:t>Packing!</a:t>
            </a:r>
          </a:p>
          <a:p>
            <a:endParaRPr lang="en-US" dirty="0"/>
          </a:p>
          <a:p>
            <a:r>
              <a:rPr lang="en-US" dirty="0"/>
              <a:t>Endless Flight…</a:t>
            </a:r>
          </a:p>
        </p:txBody>
      </p:sp>
    </p:spTree>
    <p:extLst>
      <p:ext uri="{BB962C8B-B14F-4D97-AF65-F5344CB8AC3E}">
        <p14:creationId xmlns:p14="http://schemas.microsoft.com/office/powerpoint/2010/main" val="189094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E2E84-BF69-B4EA-FE75-22F50530BD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CAD4AD-B382-90F3-682F-95FAD23BBA66}"/>
              </a:ext>
            </a:extLst>
          </p:cNvPr>
          <p:cNvSpPr>
            <a:spLocks noGrp="1"/>
          </p:cNvSpPr>
          <p:nvPr>
            <p:ph type="title"/>
          </p:nvPr>
        </p:nvSpPr>
        <p:spPr>
          <a:xfrm>
            <a:off x="1451579" y="167210"/>
            <a:ext cx="9603275" cy="1049235"/>
          </a:xfrm>
        </p:spPr>
        <p:txBody>
          <a:bodyPr/>
          <a:lstStyle/>
          <a:p>
            <a:r>
              <a:rPr lang="en-US" cap="none" dirty="0">
                <a:latin typeface="+mn-lt"/>
              </a:rPr>
              <a:t>Madrid</a:t>
            </a:r>
          </a:p>
        </p:txBody>
      </p:sp>
      <p:sp>
        <p:nvSpPr>
          <p:cNvPr id="6" name="TextBox 5">
            <a:extLst>
              <a:ext uri="{FF2B5EF4-FFF2-40B4-BE49-F238E27FC236}">
                <a16:creationId xmlns:a16="http://schemas.microsoft.com/office/drawing/2014/main" id="{5D5AFFA6-40A3-EC3A-FA54-7FD39D9F0B4A}"/>
              </a:ext>
            </a:extLst>
          </p:cNvPr>
          <p:cNvSpPr txBox="1"/>
          <p:nvPr/>
        </p:nvSpPr>
        <p:spPr>
          <a:xfrm>
            <a:off x="1451579" y="1708727"/>
            <a:ext cx="7861704" cy="646331"/>
          </a:xfrm>
          <a:prstGeom prst="rect">
            <a:avLst/>
          </a:prstGeom>
          <a:noFill/>
        </p:spPr>
        <p:txBody>
          <a:bodyPr wrap="none" rtlCol="0">
            <a:spAutoFit/>
          </a:bodyPr>
          <a:lstStyle/>
          <a:p>
            <a:r>
              <a:rPr lang="en-US" dirty="0"/>
              <a:t>Air B&amp;B in the established La Latina neighborhood. Trying to be a temporary local.</a:t>
            </a:r>
          </a:p>
          <a:p>
            <a:r>
              <a:rPr lang="en-US" dirty="0"/>
              <a:t>Beautiful day in Retiro Park.</a:t>
            </a:r>
          </a:p>
        </p:txBody>
      </p:sp>
      <p:pic>
        <p:nvPicPr>
          <p:cNvPr id="8" name="Picture 7">
            <a:extLst>
              <a:ext uri="{FF2B5EF4-FFF2-40B4-BE49-F238E27FC236}">
                <a16:creationId xmlns:a16="http://schemas.microsoft.com/office/drawing/2014/main" id="{594630EF-1856-89C9-50DA-C77C81F9E4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831" y="2521405"/>
            <a:ext cx="1813187" cy="2417583"/>
          </a:xfrm>
          <a:prstGeom prst="rect">
            <a:avLst/>
          </a:prstGeom>
        </p:spPr>
      </p:pic>
      <p:pic>
        <p:nvPicPr>
          <p:cNvPr id="14" name="Picture 13">
            <a:extLst>
              <a:ext uri="{FF2B5EF4-FFF2-40B4-BE49-F238E27FC236}">
                <a16:creationId xmlns:a16="http://schemas.microsoft.com/office/drawing/2014/main" id="{BA2F5221-C7B4-CC1E-3C76-053755993E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3740" y="2542028"/>
            <a:ext cx="3195946" cy="2396960"/>
          </a:xfrm>
          <a:prstGeom prst="rect">
            <a:avLst/>
          </a:prstGeom>
        </p:spPr>
      </p:pic>
      <p:pic>
        <p:nvPicPr>
          <p:cNvPr id="16" name="Picture 15">
            <a:extLst>
              <a:ext uri="{FF2B5EF4-FFF2-40B4-BE49-F238E27FC236}">
                <a16:creationId xmlns:a16="http://schemas.microsoft.com/office/drawing/2014/main" id="{B72156A0-A4D5-FAC2-39DF-2FCCCD9BA9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4408" y="2521405"/>
            <a:ext cx="3195946" cy="2396959"/>
          </a:xfrm>
          <a:prstGeom prst="rect">
            <a:avLst/>
          </a:prstGeom>
        </p:spPr>
      </p:pic>
      <p:pic>
        <p:nvPicPr>
          <p:cNvPr id="18" name="Picture 17">
            <a:extLst>
              <a:ext uri="{FF2B5EF4-FFF2-40B4-BE49-F238E27FC236}">
                <a16:creationId xmlns:a16="http://schemas.microsoft.com/office/drawing/2014/main" id="{B169D221-56CD-4865-90AC-1E64774A86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06031" y="2544180"/>
            <a:ext cx="2386445" cy="3181927"/>
          </a:xfrm>
          <a:prstGeom prst="rect">
            <a:avLst/>
          </a:prstGeom>
        </p:spPr>
      </p:pic>
    </p:spTree>
    <p:extLst>
      <p:ext uri="{BB962C8B-B14F-4D97-AF65-F5344CB8AC3E}">
        <p14:creationId xmlns:p14="http://schemas.microsoft.com/office/powerpoint/2010/main" val="756502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FD63E-B2CC-11C7-9AB7-28D665DA14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B35BC9-12C4-84E8-B929-D669F3975E50}"/>
              </a:ext>
            </a:extLst>
          </p:cNvPr>
          <p:cNvSpPr>
            <a:spLocks noGrp="1"/>
          </p:cNvSpPr>
          <p:nvPr>
            <p:ph type="title"/>
          </p:nvPr>
        </p:nvSpPr>
        <p:spPr/>
        <p:txBody>
          <a:bodyPr/>
          <a:lstStyle/>
          <a:p>
            <a:r>
              <a:rPr lang="en-US" cap="none" dirty="0">
                <a:latin typeface="+mn-lt"/>
              </a:rPr>
              <a:t>Madrid</a:t>
            </a:r>
          </a:p>
        </p:txBody>
      </p:sp>
      <p:sp>
        <p:nvSpPr>
          <p:cNvPr id="6" name="TextBox 5">
            <a:extLst>
              <a:ext uri="{FF2B5EF4-FFF2-40B4-BE49-F238E27FC236}">
                <a16:creationId xmlns:a16="http://schemas.microsoft.com/office/drawing/2014/main" id="{10CA61B4-2083-BFDC-A861-07A96028106A}"/>
              </a:ext>
            </a:extLst>
          </p:cNvPr>
          <p:cNvSpPr txBox="1"/>
          <p:nvPr/>
        </p:nvSpPr>
        <p:spPr>
          <a:xfrm>
            <a:off x="1211434" y="2479964"/>
            <a:ext cx="5923738" cy="369332"/>
          </a:xfrm>
          <a:prstGeom prst="rect">
            <a:avLst/>
          </a:prstGeom>
          <a:noFill/>
        </p:spPr>
        <p:txBody>
          <a:bodyPr wrap="none" rtlCol="0">
            <a:spAutoFit/>
          </a:bodyPr>
          <a:lstStyle/>
          <a:p>
            <a:r>
              <a:rPr lang="en-US" dirty="0"/>
              <a:t>Incredible Baroque cathedrals, museums, royal palace, and art.</a:t>
            </a:r>
          </a:p>
        </p:txBody>
      </p:sp>
      <p:pic>
        <p:nvPicPr>
          <p:cNvPr id="10" name="Picture 9">
            <a:extLst>
              <a:ext uri="{FF2B5EF4-FFF2-40B4-BE49-F238E27FC236}">
                <a16:creationId xmlns:a16="http://schemas.microsoft.com/office/drawing/2014/main" id="{90508C15-19A7-1094-AF14-58EBEE2B75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2672" y="3352797"/>
            <a:ext cx="2151495" cy="2868660"/>
          </a:xfrm>
          <a:prstGeom prst="rect">
            <a:avLst/>
          </a:prstGeom>
        </p:spPr>
      </p:pic>
      <p:pic>
        <p:nvPicPr>
          <p:cNvPr id="4" name="Picture 3">
            <a:extLst>
              <a:ext uri="{FF2B5EF4-FFF2-40B4-BE49-F238E27FC236}">
                <a16:creationId xmlns:a16="http://schemas.microsoft.com/office/drawing/2014/main" id="{D15C800E-13E4-4F1A-77E7-4741A180B4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958" y="3352797"/>
            <a:ext cx="2386445" cy="3181927"/>
          </a:xfrm>
          <a:prstGeom prst="rect">
            <a:avLst/>
          </a:prstGeom>
        </p:spPr>
      </p:pic>
      <p:pic>
        <p:nvPicPr>
          <p:cNvPr id="7" name="Picture 6">
            <a:extLst>
              <a:ext uri="{FF2B5EF4-FFF2-40B4-BE49-F238E27FC236}">
                <a16:creationId xmlns:a16="http://schemas.microsoft.com/office/drawing/2014/main" id="{2F4E1FE6-1027-B005-C3E9-C8A21A9038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9121" y="2756791"/>
            <a:ext cx="2781300" cy="3708400"/>
          </a:xfrm>
          <a:prstGeom prst="rect">
            <a:avLst/>
          </a:prstGeom>
        </p:spPr>
      </p:pic>
      <p:pic>
        <p:nvPicPr>
          <p:cNvPr id="11" name="Picture 10">
            <a:extLst>
              <a:ext uri="{FF2B5EF4-FFF2-40B4-BE49-F238E27FC236}">
                <a16:creationId xmlns:a16="http://schemas.microsoft.com/office/drawing/2014/main" id="{B329CB5C-FF57-3895-7382-A96FFCEFB9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59467" y="3311233"/>
            <a:ext cx="2417618" cy="3223491"/>
          </a:xfrm>
          <a:prstGeom prst="rect">
            <a:avLst/>
          </a:prstGeom>
        </p:spPr>
      </p:pic>
    </p:spTree>
    <p:extLst>
      <p:ext uri="{BB962C8B-B14F-4D97-AF65-F5344CB8AC3E}">
        <p14:creationId xmlns:p14="http://schemas.microsoft.com/office/powerpoint/2010/main" val="3973017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F37F7-8142-ED8C-BDDB-1DFE170D32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945AC-9FEF-45C8-DF57-7D44D1B33BC5}"/>
              </a:ext>
            </a:extLst>
          </p:cNvPr>
          <p:cNvSpPr>
            <a:spLocks noGrp="1"/>
          </p:cNvSpPr>
          <p:nvPr>
            <p:ph type="title"/>
          </p:nvPr>
        </p:nvSpPr>
        <p:spPr>
          <a:xfrm>
            <a:off x="3703782" y="858474"/>
            <a:ext cx="6257082" cy="1188720"/>
          </a:xfrm>
        </p:spPr>
        <p:txBody>
          <a:bodyPr/>
          <a:lstStyle/>
          <a:p>
            <a:r>
              <a:rPr lang="en-US" cap="none" dirty="0">
                <a:latin typeface="+mn-lt"/>
              </a:rPr>
              <a:t>Madrid</a:t>
            </a:r>
          </a:p>
        </p:txBody>
      </p:sp>
      <p:sp>
        <p:nvSpPr>
          <p:cNvPr id="6" name="TextBox 5">
            <a:extLst>
              <a:ext uri="{FF2B5EF4-FFF2-40B4-BE49-F238E27FC236}">
                <a16:creationId xmlns:a16="http://schemas.microsoft.com/office/drawing/2014/main" id="{A73010E4-1EC2-379E-369F-5854C92D959D}"/>
              </a:ext>
            </a:extLst>
          </p:cNvPr>
          <p:cNvSpPr txBox="1"/>
          <p:nvPr/>
        </p:nvSpPr>
        <p:spPr>
          <a:xfrm>
            <a:off x="1507314" y="2252033"/>
            <a:ext cx="7152343" cy="369332"/>
          </a:xfrm>
          <a:prstGeom prst="rect">
            <a:avLst/>
          </a:prstGeom>
          <a:noFill/>
        </p:spPr>
        <p:txBody>
          <a:bodyPr wrap="none" rtlCol="0">
            <a:spAutoFit/>
          </a:bodyPr>
          <a:lstStyle/>
          <a:p>
            <a:r>
              <a:rPr lang="en-US" dirty="0"/>
              <a:t>Dining: oven from 1642 at Posada de la Villa (Michelin star). Naval museum.</a:t>
            </a:r>
          </a:p>
        </p:txBody>
      </p:sp>
      <p:pic>
        <p:nvPicPr>
          <p:cNvPr id="5" name="Picture 4">
            <a:extLst>
              <a:ext uri="{FF2B5EF4-FFF2-40B4-BE49-F238E27FC236}">
                <a16:creationId xmlns:a16="http://schemas.microsoft.com/office/drawing/2014/main" id="{57DD8E43-61B5-3F96-DB18-6942E274B8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7093" y="3193979"/>
            <a:ext cx="2104160" cy="2805547"/>
          </a:xfrm>
          <a:prstGeom prst="rect">
            <a:avLst/>
          </a:prstGeom>
        </p:spPr>
      </p:pic>
      <p:pic>
        <p:nvPicPr>
          <p:cNvPr id="9" name="Picture 8">
            <a:extLst>
              <a:ext uri="{FF2B5EF4-FFF2-40B4-BE49-F238E27FC236}">
                <a16:creationId xmlns:a16="http://schemas.microsoft.com/office/drawing/2014/main" id="{E05EFFF5-7A6C-13BD-34BF-98D4A885E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9657" y="2169332"/>
            <a:ext cx="1821910" cy="1366433"/>
          </a:xfrm>
          <a:prstGeom prst="rect">
            <a:avLst/>
          </a:prstGeom>
        </p:spPr>
      </p:pic>
      <p:pic>
        <p:nvPicPr>
          <p:cNvPr id="13" name="Picture 12">
            <a:extLst>
              <a:ext uri="{FF2B5EF4-FFF2-40B4-BE49-F238E27FC236}">
                <a16:creationId xmlns:a16="http://schemas.microsoft.com/office/drawing/2014/main" id="{4324C432-6B2E-67F7-1DDF-AFFBB9B865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8733" y="3234722"/>
            <a:ext cx="3740728" cy="2805546"/>
          </a:xfrm>
          <a:prstGeom prst="rect">
            <a:avLst/>
          </a:prstGeom>
        </p:spPr>
      </p:pic>
      <p:pic>
        <p:nvPicPr>
          <p:cNvPr id="15" name="Picture 14">
            <a:extLst>
              <a:ext uri="{FF2B5EF4-FFF2-40B4-BE49-F238E27FC236}">
                <a16:creationId xmlns:a16="http://schemas.microsoft.com/office/drawing/2014/main" id="{1CBEA7DD-42B1-4BBB-388D-FF120CA72E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01020" y="3745346"/>
            <a:ext cx="3976216" cy="2982162"/>
          </a:xfrm>
          <a:prstGeom prst="rect">
            <a:avLst/>
          </a:prstGeom>
        </p:spPr>
      </p:pic>
      <p:pic>
        <p:nvPicPr>
          <p:cNvPr id="17" name="Picture 16">
            <a:extLst>
              <a:ext uri="{FF2B5EF4-FFF2-40B4-BE49-F238E27FC236}">
                <a16:creationId xmlns:a16="http://schemas.microsoft.com/office/drawing/2014/main" id="{18FC7EBE-59CA-5B35-A840-8C04BA4AA89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4835" y="146142"/>
            <a:ext cx="2807855" cy="2105891"/>
          </a:xfrm>
          <a:prstGeom prst="rect">
            <a:avLst/>
          </a:prstGeom>
        </p:spPr>
      </p:pic>
    </p:spTree>
    <p:extLst>
      <p:ext uri="{BB962C8B-B14F-4D97-AF65-F5344CB8AC3E}">
        <p14:creationId xmlns:p14="http://schemas.microsoft.com/office/powerpoint/2010/main" val="3898044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64202A-6B87-E80F-D169-84217E4F62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F340DA-4C45-27CC-7945-A9769D1FF97B}"/>
              </a:ext>
            </a:extLst>
          </p:cNvPr>
          <p:cNvSpPr>
            <a:spLocks noGrp="1"/>
          </p:cNvSpPr>
          <p:nvPr>
            <p:ph type="title"/>
          </p:nvPr>
        </p:nvSpPr>
        <p:spPr>
          <a:xfrm>
            <a:off x="577826" y="359711"/>
            <a:ext cx="3975701" cy="1188720"/>
          </a:xfrm>
        </p:spPr>
        <p:txBody>
          <a:bodyPr/>
          <a:lstStyle/>
          <a:p>
            <a:r>
              <a:rPr lang="en-US" cap="none" dirty="0">
                <a:latin typeface="+mn-lt"/>
              </a:rPr>
              <a:t>Madrid</a:t>
            </a:r>
          </a:p>
        </p:txBody>
      </p:sp>
      <p:sp>
        <p:nvSpPr>
          <p:cNvPr id="6" name="TextBox 5">
            <a:extLst>
              <a:ext uri="{FF2B5EF4-FFF2-40B4-BE49-F238E27FC236}">
                <a16:creationId xmlns:a16="http://schemas.microsoft.com/office/drawing/2014/main" id="{72E7D849-A5AC-1D6F-1666-37A576713B58}"/>
              </a:ext>
            </a:extLst>
          </p:cNvPr>
          <p:cNvSpPr txBox="1"/>
          <p:nvPr/>
        </p:nvSpPr>
        <p:spPr>
          <a:xfrm>
            <a:off x="487049" y="1740532"/>
            <a:ext cx="4831451" cy="369332"/>
          </a:xfrm>
          <a:prstGeom prst="rect">
            <a:avLst/>
          </a:prstGeom>
          <a:noFill/>
        </p:spPr>
        <p:txBody>
          <a:bodyPr wrap="none" rtlCol="0">
            <a:spAutoFit/>
          </a:bodyPr>
          <a:lstStyle/>
          <a:p>
            <a:r>
              <a:rPr lang="en-US" dirty="0"/>
              <a:t>Classical Guitar: historical visits and a new luthier.</a:t>
            </a:r>
          </a:p>
        </p:txBody>
      </p:sp>
      <p:pic>
        <p:nvPicPr>
          <p:cNvPr id="4" name="Picture 3">
            <a:extLst>
              <a:ext uri="{FF2B5EF4-FFF2-40B4-BE49-F238E27FC236}">
                <a16:creationId xmlns:a16="http://schemas.microsoft.com/office/drawing/2014/main" id="{9B407263-50D9-FAEA-8C1D-9A6A507B82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6664" y="2359445"/>
            <a:ext cx="3069549" cy="2302162"/>
          </a:xfrm>
          <a:prstGeom prst="rect">
            <a:avLst/>
          </a:prstGeom>
        </p:spPr>
      </p:pic>
      <p:pic>
        <p:nvPicPr>
          <p:cNvPr id="8" name="Picture 7">
            <a:extLst>
              <a:ext uri="{FF2B5EF4-FFF2-40B4-BE49-F238E27FC236}">
                <a16:creationId xmlns:a16="http://schemas.microsoft.com/office/drawing/2014/main" id="{B8DF7D37-FC58-51CB-8741-AB0D5FA9B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5562" y="2359445"/>
            <a:ext cx="3069551" cy="2302163"/>
          </a:xfrm>
          <a:prstGeom prst="rect">
            <a:avLst/>
          </a:prstGeom>
        </p:spPr>
      </p:pic>
      <p:pic>
        <p:nvPicPr>
          <p:cNvPr id="11" name="Picture 10">
            <a:extLst>
              <a:ext uri="{FF2B5EF4-FFF2-40B4-BE49-F238E27FC236}">
                <a16:creationId xmlns:a16="http://schemas.microsoft.com/office/drawing/2014/main" id="{AAAF2C5D-6E48-B9EC-12F1-EEDCE9221B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6555970" y="1262950"/>
            <a:ext cx="2597727" cy="3463636"/>
          </a:xfrm>
          <a:prstGeom prst="rect">
            <a:avLst/>
          </a:prstGeom>
        </p:spPr>
      </p:pic>
      <p:pic>
        <p:nvPicPr>
          <p:cNvPr id="14" name="Picture 13">
            <a:extLst>
              <a:ext uri="{FF2B5EF4-FFF2-40B4-BE49-F238E27FC236}">
                <a16:creationId xmlns:a16="http://schemas.microsoft.com/office/drawing/2014/main" id="{6C54AF54-F042-6AF7-1A07-A4006DB25F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9339092" y="1232608"/>
            <a:ext cx="2571750" cy="3429000"/>
          </a:xfrm>
          <a:prstGeom prst="rect">
            <a:avLst/>
          </a:prstGeom>
        </p:spPr>
      </p:pic>
      <p:sp>
        <p:nvSpPr>
          <p:cNvPr id="15" name="TextBox 14">
            <a:extLst>
              <a:ext uri="{FF2B5EF4-FFF2-40B4-BE49-F238E27FC236}">
                <a16:creationId xmlns:a16="http://schemas.microsoft.com/office/drawing/2014/main" id="{7C6CEC22-92E0-4121-E0AE-1C21A49B8DF9}"/>
              </a:ext>
            </a:extLst>
          </p:cNvPr>
          <p:cNvSpPr txBox="1"/>
          <p:nvPr/>
        </p:nvSpPr>
        <p:spPr>
          <a:xfrm>
            <a:off x="758158" y="5041145"/>
            <a:ext cx="10930941" cy="1200329"/>
          </a:xfrm>
          <a:prstGeom prst="rect">
            <a:avLst/>
          </a:prstGeom>
          <a:noFill/>
        </p:spPr>
        <p:txBody>
          <a:bodyPr wrap="none" rtlCol="0">
            <a:spAutoFit/>
          </a:bodyPr>
          <a:lstStyle/>
          <a:p>
            <a:r>
              <a:rPr lang="en-US" dirty="0"/>
              <a:t>Legendary luthier Manuel Contreras I in 1994 making my actual guitar or its sister, and current shop owner Victoria.</a:t>
            </a:r>
          </a:p>
          <a:p>
            <a:r>
              <a:rPr lang="en-US" dirty="0"/>
              <a:t>New guitar I commissioned from Alessandro Perciaccante a year ago delivered!</a:t>
            </a:r>
          </a:p>
          <a:p>
            <a:r>
              <a:rPr lang="en-US" dirty="0"/>
              <a:t>Visit with an established guitar builder Felix Manzanero who had an amazing collection of historical guitars.</a:t>
            </a:r>
          </a:p>
          <a:p>
            <a:r>
              <a:rPr lang="en-US" dirty="0"/>
              <a:t>Also saw a flamenco show one evening and a jazz show another evening. </a:t>
            </a:r>
          </a:p>
        </p:txBody>
      </p:sp>
    </p:spTree>
    <p:extLst>
      <p:ext uri="{BB962C8B-B14F-4D97-AF65-F5344CB8AC3E}">
        <p14:creationId xmlns:p14="http://schemas.microsoft.com/office/powerpoint/2010/main" val="4178589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4A115-48E1-96D9-5F20-E851D790C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763EFB-BAF6-0433-F71E-38F83EB8E8FB}"/>
              </a:ext>
            </a:extLst>
          </p:cNvPr>
          <p:cNvSpPr>
            <a:spLocks noGrp="1"/>
          </p:cNvSpPr>
          <p:nvPr>
            <p:ph type="title"/>
          </p:nvPr>
        </p:nvSpPr>
        <p:spPr>
          <a:xfrm>
            <a:off x="333063" y="599660"/>
            <a:ext cx="4890101" cy="1188720"/>
          </a:xfrm>
        </p:spPr>
        <p:txBody>
          <a:bodyPr/>
          <a:lstStyle/>
          <a:p>
            <a:r>
              <a:rPr lang="en-US" cap="none" dirty="0">
                <a:latin typeface="+mn-lt"/>
              </a:rPr>
              <a:t>Malaga</a:t>
            </a:r>
          </a:p>
        </p:txBody>
      </p:sp>
      <p:sp>
        <p:nvSpPr>
          <p:cNvPr id="6" name="TextBox 5">
            <a:extLst>
              <a:ext uri="{FF2B5EF4-FFF2-40B4-BE49-F238E27FC236}">
                <a16:creationId xmlns:a16="http://schemas.microsoft.com/office/drawing/2014/main" id="{318383D9-39ED-65D3-276D-212E678BCA38}"/>
              </a:ext>
            </a:extLst>
          </p:cNvPr>
          <p:cNvSpPr txBox="1"/>
          <p:nvPr/>
        </p:nvSpPr>
        <p:spPr>
          <a:xfrm>
            <a:off x="218524" y="2193682"/>
            <a:ext cx="6293198" cy="923330"/>
          </a:xfrm>
          <a:prstGeom prst="rect">
            <a:avLst/>
          </a:prstGeom>
          <a:noFill/>
        </p:spPr>
        <p:txBody>
          <a:bodyPr wrap="none" rtlCol="0">
            <a:spAutoFit/>
          </a:bodyPr>
          <a:lstStyle/>
          <a:p>
            <a:r>
              <a:rPr lang="en-US" dirty="0"/>
              <a:t>Rented a CAR. Driving is so very different!</a:t>
            </a:r>
          </a:p>
          <a:p>
            <a:r>
              <a:rPr lang="en-US" dirty="0"/>
              <a:t>Breathtaking views and hiking. Fabulous Museums.</a:t>
            </a:r>
          </a:p>
          <a:p>
            <a:r>
              <a:rPr lang="en-US" dirty="0"/>
              <a:t>Breathtaking cathedral with marble, art, sculpture, &amp; stained glass</a:t>
            </a:r>
          </a:p>
        </p:txBody>
      </p:sp>
      <p:pic>
        <p:nvPicPr>
          <p:cNvPr id="5" name="Picture 4">
            <a:extLst>
              <a:ext uri="{FF2B5EF4-FFF2-40B4-BE49-F238E27FC236}">
                <a16:creationId xmlns:a16="http://schemas.microsoft.com/office/drawing/2014/main" id="{AD6EDE39-300C-668F-63AB-D272FDC424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260" y="3834709"/>
            <a:ext cx="2897171" cy="2172878"/>
          </a:xfrm>
          <a:prstGeom prst="rect">
            <a:avLst/>
          </a:prstGeom>
        </p:spPr>
      </p:pic>
      <p:pic>
        <p:nvPicPr>
          <p:cNvPr id="9" name="Picture 8">
            <a:extLst>
              <a:ext uri="{FF2B5EF4-FFF2-40B4-BE49-F238E27FC236}">
                <a16:creationId xmlns:a16="http://schemas.microsoft.com/office/drawing/2014/main" id="{61E48296-1121-EE30-F4B7-1077BAB3DC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2008" y="270496"/>
            <a:ext cx="1691915" cy="2255887"/>
          </a:xfrm>
          <a:prstGeom prst="rect">
            <a:avLst/>
          </a:prstGeom>
        </p:spPr>
      </p:pic>
      <p:pic>
        <p:nvPicPr>
          <p:cNvPr id="12" name="Picture 11">
            <a:extLst>
              <a:ext uri="{FF2B5EF4-FFF2-40B4-BE49-F238E27FC236}">
                <a16:creationId xmlns:a16="http://schemas.microsoft.com/office/drawing/2014/main" id="{0BFEC787-FA7F-21D5-3673-801AD38F3A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49974" y="259880"/>
            <a:ext cx="1699878" cy="2266503"/>
          </a:xfrm>
          <a:prstGeom prst="rect">
            <a:avLst/>
          </a:prstGeom>
        </p:spPr>
      </p:pic>
      <p:pic>
        <p:nvPicPr>
          <p:cNvPr id="15" name="Picture 14">
            <a:extLst>
              <a:ext uri="{FF2B5EF4-FFF2-40B4-BE49-F238E27FC236}">
                <a16:creationId xmlns:a16="http://schemas.microsoft.com/office/drawing/2014/main" id="{A1557458-8A8C-56A0-FD60-30000D3D8B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7536" y="3522314"/>
            <a:ext cx="2210389" cy="2947185"/>
          </a:xfrm>
          <a:prstGeom prst="rect">
            <a:avLst/>
          </a:prstGeom>
        </p:spPr>
      </p:pic>
      <p:pic>
        <p:nvPicPr>
          <p:cNvPr id="21" name="Picture 20">
            <a:extLst>
              <a:ext uri="{FF2B5EF4-FFF2-40B4-BE49-F238E27FC236}">
                <a16:creationId xmlns:a16="http://schemas.microsoft.com/office/drawing/2014/main" id="{5B890C07-21EE-D6BB-AB30-BD3B3729E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12750" y="3493938"/>
            <a:ext cx="2869431" cy="2152073"/>
          </a:xfrm>
          <a:prstGeom prst="rect">
            <a:avLst/>
          </a:prstGeom>
        </p:spPr>
      </p:pic>
      <p:pic>
        <p:nvPicPr>
          <p:cNvPr id="23" name="Picture 22">
            <a:extLst>
              <a:ext uri="{FF2B5EF4-FFF2-40B4-BE49-F238E27FC236}">
                <a16:creationId xmlns:a16="http://schemas.microsoft.com/office/drawing/2014/main" id="{724E378F-C7BA-B116-B9C7-E35C854442B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97006" y="3522313"/>
            <a:ext cx="2210389" cy="2947185"/>
          </a:xfrm>
          <a:prstGeom prst="rect">
            <a:avLst/>
          </a:prstGeom>
        </p:spPr>
      </p:pic>
      <p:pic>
        <p:nvPicPr>
          <p:cNvPr id="25" name="Picture 24">
            <a:extLst>
              <a:ext uri="{FF2B5EF4-FFF2-40B4-BE49-F238E27FC236}">
                <a16:creationId xmlns:a16="http://schemas.microsoft.com/office/drawing/2014/main" id="{FAF1AA14-1925-149B-6993-231B053F34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0677" y="833582"/>
            <a:ext cx="1946564" cy="2595418"/>
          </a:xfrm>
          <a:prstGeom prst="rect">
            <a:avLst/>
          </a:prstGeom>
        </p:spPr>
      </p:pic>
    </p:spTree>
    <p:extLst>
      <p:ext uri="{BB962C8B-B14F-4D97-AF65-F5344CB8AC3E}">
        <p14:creationId xmlns:p14="http://schemas.microsoft.com/office/powerpoint/2010/main" val="1102146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1C5EF-1388-21DA-7888-E571F9ED22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0F61A-728E-76D9-13FB-4B50F7F54081}"/>
              </a:ext>
            </a:extLst>
          </p:cNvPr>
          <p:cNvSpPr>
            <a:spLocks noGrp="1"/>
          </p:cNvSpPr>
          <p:nvPr>
            <p:ph type="title"/>
          </p:nvPr>
        </p:nvSpPr>
        <p:spPr>
          <a:xfrm>
            <a:off x="333063" y="599660"/>
            <a:ext cx="4890101" cy="1188720"/>
          </a:xfrm>
        </p:spPr>
        <p:txBody>
          <a:bodyPr/>
          <a:lstStyle/>
          <a:p>
            <a:r>
              <a:rPr lang="en-US" cap="none" dirty="0">
                <a:latin typeface="+mn-lt"/>
              </a:rPr>
              <a:t>Antequera Day Trip</a:t>
            </a:r>
          </a:p>
        </p:txBody>
      </p:sp>
      <p:sp>
        <p:nvSpPr>
          <p:cNvPr id="6" name="TextBox 5">
            <a:extLst>
              <a:ext uri="{FF2B5EF4-FFF2-40B4-BE49-F238E27FC236}">
                <a16:creationId xmlns:a16="http://schemas.microsoft.com/office/drawing/2014/main" id="{0A8BE831-6CC9-77E6-2D64-5057B62BA741}"/>
              </a:ext>
            </a:extLst>
          </p:cNvPr>
          <p:cNvSpPr txBox="1"/>
          <p:nvPr/>
        </p:nvSpPr>
        <p:spPr>
          <a:xfrm>
            <a:off x="158487" y="2900264"/>
            <a:ext cx="7887096" cy="923330"/>
          </a:xfrm>
          <a:prstGeom prst="rect">
            <a:avLst/>
          </a:prstGeom>
          <a:noFill/>
        </p:spPr>
        <p:txBody>
          <a:bodyPr wrap="none" rtlCol="0">
            <a:spAutoFit/>
          </a:bodyPr>
          <a:lstStyle/>
          <a:p>
            <a:r>
              <a:rPr lang="en-US" dirty="0"/>
              <a:t>Day trip by car to a small town with medieval streets and white Andalucian houses</a:t>
            </a:r>
          </a:p>
          <a:p>
            <a:r>
              <a:rPr lang="en-US" dirty="0"/>
              <a:t>Small but beautiful Baroque Cathedral which we had all to ourselves!</a:t>
            </a:r>
          </a:p>
          <a:p>
            <a:endParaRPr lang="en-US" dirty="0"/>
          </a:p>
        </p:txBody>
      </p:sp>
      <p:pic>
        <p:nvPicPr>
          <p:cNvPr id="4" name="Picture 3">
            <a:extLst>
              <a:ext uri="{FF2B5EF4-FFF2-40B4-BE49-F238E27FC236}">
                <a16:creationId xmlns:a16="http://schemas.microsoft.com/office/drawing/2014/main" id="{1207A71A-C91B-7E96-4622-627871DB68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22322" y="203198"/>
            <a:ext cx="1839191" cy="2452255"/>
          </a:xfrm>
          <a:prstGeom prst="rect">
            <a:avLst/>
          </a:prstGeom>
        </p:spPr>
      </p:pic>
      <p:pic>
        <p:nvPicPr>
          <p:cNvPr id="8" name="Picture 7">
            <a:extLst>
              <a:ext uri="{FF2B5EF4-FFF2-40B4-BE49-F238E27FC236}">
                <a16:creationId xmlns:a16="http://schemas.microsoft.com/office/drawing/2014/main" id="{475316AD-702D-99EB-B341-3E7C122FF2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4452" y="197417"/>
            <a:ext cx="1839192" cy="2452256"/>
          </a:xfrm>
          <a:prstGeom prst="rect">
            <a:avLst/>
          </a:prstGeom>
        </p:spPr>
      </p:pic>
      <p:pic>
        <p:nvPicPr>
          <p:cNvPr id="11" name="Picture 10">
            <a:extLst>
              <a:ext uri="{FF2B5EF4-FFF2-40B4-BE49-F238E27FC236}">
                <a16:creationId xmlns:a16="http://schemas.microsoft.com/office/drawing/2014/main" id="{B5801FB0-0C4F-516E-AEFE-7893D47A05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1205" y="3616036"/>
            <a:ext cx="2189018" cy="2918691"/>
          </a:xfrm>
          <a:prstGeom prst="rect">
            <a:avLst/>
          </a:prstGeom>
        </p:spPr>
      </p:pic>
      <p:pic>
        <p:nvPicPr>
          <p:cNvPr id="17" name="Picture 16">
            <a:extLst>
              <a:ext uri="{FF2B5EF4-FFF2-40B4-BE49-F238E27FC236}">
                <a16:creationId xmlns:a16="http://schemas.microsoft.com/office/drawing/2014/main" id="{6C93EFDB-72AB-E488-B8E7-3338FEBC0B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36112" y="3559379"/>
            <a:ext cx="2189018" cy="2918690"/>
          </a:xfrm>
          <a:prstGeom prst="rect">
            <a:avLst/>
          </a:prstGeom>
        </p:spPr>
      </p:pic>
      <p:pic>
        <p:nvPicPr>
          <p:cNvPr id="19" name="Picture 18">
            <a:extLst>
              <a:ext uri="{FF2B5EF4-FFF2-40B4-BE49-F238E27FC236}">
                <a16:creationId xmlns:a16="http://schemas.microsoft.com/office/drawing/2014/main" id="{B443CAEF-4774-DE9C-CEDF-2483795E56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6583" y="323318"/>
            <a:ext cx="2783164" cy="2087373"/>
          </a:xfrm>
          <a:prstGeom prst="rect">
            <a:avLst/>
          </a:prstGeom>
        </p:spPr>
      </p:pic>
      <p:pic>
        <p:nvPicPr>
          <p:cNvPr id="22" name="Picture 21">
            <a:extLst>
              <a:ext uri="{FF2B5EF4-FFF2-40B4-BE49-F238E27FC236}">
                <a16:creationId xmlns:a16="http://schemas.microsoft.com/office/drawing/2014/main" id="{4AE30D83-C6AB-AF5A-371F-E08D99659A1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34452" y="3361929"/>
            <a:ext cx="2355273" cy="3140364"/>
          </a:xfrm>
          <a:prstGeom prst="rect">
            <a:avLst/>
          </a:prstGeom>
        </p:spPr>
      </p:pic>
      <p:pic>
        <p:nvPicPr>
          <p:cNvPr id="26" name="Picture 25">
            <a:extLst>
              <a:ext uri="{FF2B5EF4-FFF2-40B4-BE49-F238E27FC236}">
                <a16:creationId xmlns:a16="http://schemas.microsoft.com/office/drawing/2014/main" id="{0E5EE36F-CA8A-C190-0A48-3952ED45CD0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89725" y="2996940"/>
            <a:ext cx="2275805" cy="3034406"/>
          </a:xfrm>
          <a:prstGeom prst="rect">
            <a:avLst/>
          </a:prstGeom>
        </p:spPr>
      </p:pic>
      <p:pic>
        <p:nvPicPr>
          <p:cNvPr id="28" name="Picture 27">
            <a:extLst>
              <a:ext uri="{FF2B5EF4-FFF2-40B4-BE49-F238E27FC236}">
                <a16:creationId xmlns:a16="http://schemas.microsoft.com/office/drawing/2014/main" id="{8CAAA8BF-F683-E005-96A3-5F127767016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04458" y="3527159"/>
            <a:ext cx="2322332" cy="3096443"/>
          </a:xfrm>
          <a:prstGeom prst="rect">
            <a:avLst/>
          </a:prstGeom>
        </p:spPr>
      </p:pic>
    </p:spTree>
    <p:extLst>
      <p:ext uri="{BB962C8B-B14F-4D97-AF65-F5344CB8AC3E}">
        <p14:creationId xmlns:p14="http://schemas.microsoft.com/office/powerpoint/2010/main" val="463132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2D186-4468-0AB7-F6E5-F147A2F6BC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27C70A-EAB7-C999-AFC5-3EAAE48D42CF}"/>
              </a:ext>
            </a:extLst>
          </p:cNvPr>
          <p:cNvSpPr>
            <a:spLocks noGrp="1"/>
          </p:cNvSpPr>
          <p:nvPr>
            <p:ph type="title"/>
          </p:nvPr>
        </p:nvSpPr>
        <p:spPr>
          <a:xfrm>
            <a:off x="333063" y="599660"/>
            <a:ext cx="4890101" cy="1188720"/>
          </a:xfrm>
        </p:spPr>
        <p:txBody>
          <a:bodyPr/>
          <a:lstStyle/>
          <a:p>
            <a:r>
              <a:rPr lang="en-US" cap="none" dirty="0">
                <a:latin typeface="+mn-lt"/>
              </a:rPr>
              <a:t>Sevilla</a:t>
            </a:r>
          </a:p>
        </p:txBody>
      </p:sp>
      <p:sp>
        <p:nvSpPr>
          <p:cNvPr id="6" name="TextBox 5">
            <a:extLst>
              <a:ext uri="{FF2B5EF4-FFF2-40B4-BE49-F238E27FC236}">
                <a16:creationId xmlns:a16="http://schemas.microsoft.com/office/drawing/2014/main" id="{12578B4B-DFB4-98A0-90AE-040EA253F426}"/>
              </a:ext>
            </a:extLst>
          </p:cNvPr>
          <p:cNvSpPr txBox="1"/>
          <p:nvPr/>
        </p:nvSpPr>
        <p:spPr>
          <a:xfrm>
            <a:off x="158487" y="2175209"/>
            <a:ext cx="10903691" cy="1200329"/>
          </a:xfrm>
          <a:prstGeom prst="rect">
            <a:avLst/>
          </a:prstGeom>
          <a:noFill/>
        </p:spPr>
        <p:txBody>
          <a:bodyPr wrap="none" rtlCol="0">
            <a:spAutoFit/>
          </a:bodyPr>
          <a:lstStyle/>
          <a:p>
            <a:r>
              <a:rPr lang="en-US" dirty="0"/>
              <a:t>Drove to Sevilla… not recommended in the narrow streets of the old town… stayed at a small Air B&amp;B apartment</a:t>
            </a:r>
          </a:p>
          <a:p>
            <a:r>
              <a:rPr lang="en-US" dirty="0"/>
              <a:t>Cathedral of Sevilla is indescribably spectacular – adorned with statues of gold and silver and immense.</a:t>
            </a:r>
          </a:p>
          <a:p>
            <a:r>
              <a:rPr lang="en-US" dirty="0"/>
              <a:t> </a:t>
            </a:r>
          </a:p>
          <a:p>
            <a:endParaRPr lang="en-US" dirty="0"/>
          </a:p>
        </p:txBody>
      </p:sp>
      <p:pic>
        <p:nvPicPr>
          <p:cNvPr id="27" name="Picture 26">
            <a:extLst>
              <a:ext uri="{FF2B5EF4-FFF2-40B4-BE49-F238E27FC236}">
                <a16:creationId xmlns:a16="http://schemas.microsoft.com/office/drawing/2014/main" id="{C7B5713A-7946-D20F-83DF-844559FE75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4037" y="338281"/>
            <a:ext cx="2535382" cy="1901537"/>
          </a:xfrm>
          <a:prstGeom prst="rect">
            <a:avLst/>
          </a:prstGeom>
        </p:spPr>
      </p:pic>
      <p:pic>
        <p:nvPicPr>
          <p:cNvPr id="30" name="Picture 29">
            <a:extLst>
              <a:ext uri="{FF2B5EF4-FFF2-40B4-BE49-F238E27FC236}">
                <a16:creationId xmlns:a16="http://schemas.microsoft.com/office/drawing/2014/main" id="{03213356-FDE1-75F1-4274-748E7F4D93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181" y="2885379"/>
            <a:ext cx="2617932" cy="3490576"/>
          </a:xfrm>
          <a:prstGeom prst="rect">
            <a:avLst/>
          </a:prstGeom>
        </p:spPr>
      </p:pic>
      <p:pic>
        <p:nvPicPr>
          <p:cNvPr id="34" name="Picture 33">
            <a:extLst>
              <a:ext uri="{FF2B5EF4-FFF2-40B4-BE49-F238E27FC236}">
                <a16:creationId xmlns:a16="http://schemas.microsoft.com/office/drawing/2014/main" id="{91572680-5C8A-060E-654B-02F4EFFCE9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6045" y="2885379"/>
            <a:ext cx="2617932" cy="3490576"/>
          </a:xfrm>
          <a:prstGeom prst="rect">
            <a:avLst/>
          </a:prstGeom>
        </p:spPr>
      </p:pic>
      <p:pic>
        <p:nvPicPr>
          <p:cNvPr id="36" name="Picture 35">
            <a:extLst>
              <a:ext uri="{FF2B5EF4-FFF2-40B4-BE49-F238E27FC236}">
                <a16:creationId xmlns:a16="http://schemas.microsoft.com/office/drawing/2014/main" id="{0D58F2EC-2D19-F85F-71EB-F4CCF51803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13977" y="2885379"/>
            <a:ext cx="2619940" cy="3493253"/>
          </a:xfrm>
          <a:prstGeom prst="rect">
            <a:avLst/>
          </a:prstGeom>
        </p:spPr>
      </p:pic>
      <p:pic>
        <p:nvPicPr>
          <p:cNvPr id="38" name="Picture 37">
            <a:extLst>
              <a:ext uri="{FF2B5EF4-FFF2-40B4-BE49-F238E27FC236}">
                <a16:creationId xmlns:a16="http://schemas.microsoft.com/office/drawing/2014/main" id="{3DB0F853-848A-9C0B-CFE6-BFA3583750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2778113" y="2885379"/>
            <a:ext cx="2617932" cy="3490576"/>
          </a:xfrm>
          <a:prstGeom prst="rect">
            <a:avLst/>
          </a:prstGeom>
        </p:spPr>
      </p:pic>
    </p:spTree>
    <p:extLst>
      <p:ext uri="{BB962C8B-B14F-4D97-AF65-F5344CB8AC3E}">
        <p14:creationId xmlns:p14="http://schemas.microsoft.com/office/powerpoint/2010/main" val="154613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78935-755E-56A2-70CB-5A83819BAA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141745-F652-3412-D3F5-F4C451F8579D}"/>
              </a:ext>
            </a:extLst>
          </p:cNvPr>
          <p:cNvSpPr>
            <a:spLocks noGrp="1"/>
          </p:cNvSpPr>
          <p:nvPr>
            <p:ph type="title"/>
          </p:nvPr>
        </p:nvSpPr>
        <p:spPr>
          <a:xfrm>
            <a:off x="333064" y="599660"/>
            <a:ext cx="2273448" cy="1188720"/>
          </a:xfrm>
        </p:spPr>
        <p:txBody>
          <a:bodyPr/>
          <a:lstStyle/>
          <a:p>
            <a:r>
              <a:rPr lang="en-US" cap="none" dirty="0">
                <a:latin typeface="+mn-lt"/>
              </a:rPr>
              <a:t>Sevilla</a:t>
            </a:r>
          </a:p>
        </p:txBody>
      </p:sp>
      <p:sp>
        <p:nvSpPr>
          <p:cNvPr id="6" name="TextBox 5">
            <a:extLst>
              <a:ext uri="{FF2B5EF4-FFF2-40B4-BE49-F238E27FC236}">
                <a16:creationId xmlns:a16="http://schemas.microsoft.com/office/drawing/2014/main" id="{8DCB9DC1-2B66-8D5C-AB80-99209191713B}"/>
              </a:ext>
            </a:extLst>
          </p:cNvPr>
          <p:cNvSpPr txBox="1"/>
          <p:nvPr/>
        </p:nvSpPr>
        <p:spPr>
          <a:xfrm>
            <a:off x="2755921" y="599660"/>
            <a:ext cx="8523250" cy="1200329"/>
          </a:xfrm>
          <a:prstGeom prst="rect">
            <a:avLst/>
          </a:prstGeom>
          <a:noFill/>
        </p:spPr>
        <p:txBody>
          <a:bodyPr wrap="square" rtlCol="0">
            <a:spAutoFit/>
          </a:bodyPr>
          <a:lstStyle/>
          <a:p>
            <a:r>
              <a:rPr lang="en-US" dirty="0"/>
              <a:t>Alcazar of Sevilla with incredible history. Spain had Visigoth kings, followed by Romans, then Christians, then Muslims, then Christians who kept the edifices and expanded them. The Muslims used old Roman pillars and blocks for the buildings to start. The carving and hand work is striking and in great condition. The grounds were huge and beautiful.</a:t>
            </a:r>
          </a:p>
        </p:txBody>
      </p:sp>
      <p:pic>
        <p:nvPicPr>
          <p:cNvPr id="4" name="Picture 3">
            <a:extLst>
              <a:ext uri="{FF2B5EF4-FFF2-40B4-BE49-F238E27FC236}">
                <a16:creationId xmlns:a16="http://schemas.microsoft.com/office/drawing/2014/main" id="{7FE966D0-2D25-D911-8B62-4600A9F59E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586" y="3618395"/>
            <a:ext cx="2273448" cy="3031264"/>
          </a:xfrm>
          <a:prstGeom prst="rect">
            <a:avLst/>
          </a:prstGeom>
        </p:spPr>
      </p:pic>
      <p:pic>
        <p:nvPicPr>
          <p:cNvPr id="7" name="Picture 6">
            <a:extLst>
              <a:ext uri="{FF2B5EF4-FFF2-40B4-BE49-F238E27FC236}">
                <a16:creationId xmlns:a16="http://schemas.microsoft.com/office/drawing/2014/main" id="{3A465813-83EC-6D5C-BECE-80FB39EFA3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7778" y="1852522"/>
            <a:ext cx="6396182" cy="4797137"/>
          </a:xfrm>
          <a:prstGeom prst="rect">
            <a:avLst/>
          </a:prstGeom>
        </p:spPr>
      </p:pic>
      <p:pic>
        <p:nvPicPr>
          <p:cNvPr id="9" name="Picture 8">
            <a:extLst>
              <a:ext uri="{FF2B5EF4-FFF2-40B4-BE49-F238E27FC236}">
                <a16:creationId xmlns:a16="http://schemas.microsoft.com/office/drawing/2014/main" id="{389B9329-306F-DE73-35A8-71E6DCA3AF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98799" y="3618394"/>
            <a:ext cx="2238034" cy="2984045"/>
          </a:xfrm>
          <a:prstGeom prst="rect">
            <a:avLst/>
          </a:prstGeom>
        </p:spPr>
      </p:pic>
      <p:pic>
        <p:nvPicPr>
          <p:cNvPr id="11" name="Picture 10">
            <a:extLst>
              <a:ext uri="{FF2B5EF4-FFF2-40B4-BE49-F238E27FC236}">
                <a16:creationId xmlns:a16="http://schemas.microsoft.com/office/drawing/2014/main" id="{FED569A6-DF48-3B36-EF02-5450E6E8F9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98799" y="1868054"/>
            <a:ext cx="2081261" cy="1560946"/>
          </a:xfrm>
          <a:prstGeom prst="rect">
            <a:avLst/>
          </a:prstGeom>
        </p:spPr>
      </p:pic>
    </p:spTree>
    <p:extLst>
      <p:ext uri="{BB962C8B-B14F-4D97-AF65-F5344CB8AC3E}">
        <p14:creationId xmlns:p14="http://schemas.microsoft.com/office/powerpoint/2010/main" val="2040658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0C4EC-4A85-23DD-84A2-3518C722C6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B34D1D-4BCD-5C32-253B-C6E9081EE151}"/>
              </a:ext>
            </a:extLst>
          </p:cNvPr>
          <p:cNvSpPr>
            <a:spLocks noGrp="1"/>
          </p:cNvSpPr>
          <p:nvPr>
            <p:ph type="title"/>
          </p:nvPr>
        </p:nvSpPr>
        <p:spPr>
          <a:xfrm>
            <a:off x="333064" y="599660"/>
            <a:ext cx="2273448" cy="1188720"/>
          </a:xfrm>
        </p:spPr>
        <p:txBody>
          <a:bodyPr/>
          <a:lstStyle/>
          <a:p>
            <a:r>
              <a:rPr lang="en-US" cap="none" dirty="0">
                <a:latin typeface="+mn-lt"/>
              </a:rPr>
              <a:t>Sevilla</a:t>
            </a:r>
          </a:p>
        </p:txBody>
      </p:sp>
      <p:sp>
        <p:nvSpPr>
          <p:cNvPr id="6" name="TextBox 5">
            <a:extLst>
              <a:ext uri="{FF2B5EF4-FFF2-40B4-BE49-F238E27FC236}">
                <a16:creationId xmlns:a16="http://schemas.microsoft.com/office/drawing/2014/main" id="{6BA76C23-189E-D99B-2B0C-F8E34B424B7C}"/>
              </a:ext>
            </a:extLst>
          </p:cNvPr>
          <p:cNvSpPr txBox="1"/>
          <p:nvPr/>
        </p:nvSpPr>
        <p:spPr>
          <a:xfrm>
            <a:off x="3140363" y="701260"/>
            <a:ext cx="8523250" cy="369332"/>
          </a:xfrm>
          <a:prstGeom prst="rect">
            <a:avLst/>
          </a:prstGeom>
          <a:noFill/>
        </p:spPr>
        <p:txBody>
          <a:bodyPr wrap="square" rtlCol="0">
            <a:spAutoFit/>
          </a:bodyPr>
          <a:lstStyle/>
          <a:p>
            <a:r>
              <a:rPr lang="en-US" dirty="0"/>
              <a:t>And of course…….. Flamenco!</a:t>
            </a:r>
          </a:p>
        </p:txBody>
      </p:sp>
      <p:pic>
        <p:nvPicPr>
          <p:cNvPr id="5" name="Picture 4">
            <a:extLst>
              <a:ext uri="{FF2B5EF4-FFF2-40B4-BE49-F238E27FC236}">
                <a16:creationId xmlns:a16="http://schemas.microsoft.com/office/drawing/2014/main" id="{0F521D9E-7F77-8A7E-E3EA-3F65CDCBD6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2654" y="1380836"/>
            <a:ext cx="5800436" cy="4350327"/>
          </a:xfrm>
          <a:prstGeom prst="rect">
            <a:avLst/>
          </a:prstGeom>
        </p:spPr>
      </p:pic>
    </p:spTree>
    <p:extLst>
      <p:ext uri="{BB962C8B-B14F-4D97-AF65-F5344CB8AC3E}">
        <p14:creationId xmlns:p14="http://schemas.microsoft.com/office/powerpoint/2010/main" val="4016371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C700C-140F-7E40-8897-1F0B5ED7E2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2DF3F9-64B1-7286-051C-25A97F33CA75}"/>
              </a:ext>
            </a:extLst>
          </p:cNvPr>
          <p:cNvSpPr>
            <a:spLocks noGrp="1"/>
          </p:cNvSpPr>
          <p:nvPr>
            <p:ph type="title"/>
          </p:nvPr>
        </p:nvSpPr>
        <p:spPr>
          <a:xfrm>
            <a:off x="333063" y="599660"/>
            <a:ext cx="3795591" cy="1188720"/>
          </a:xfrm>
        </p:spPr>
        <p:txBody>
          <a:bodyPr/>
          <a:lstStyle/>
          <a:p>
            <a:r>
              <a:rPr lang="en-US" cap="none" dirty="0">
                <a:latin typeface="+mn-lt"/>
              </a:rPr>
              <a:t>Jerez de la Frontera</a:t>
            </a:r>
          </a:p>
        </p:txBody>
      </p:sp>
      <p:sp>
        <p:nvSpPr>
          <p:cNvPr id="6" name="TextBox 5">
            <a:extLst>
              <a:ext uri="{FF2B5EF4-FFF2-40B4-BE49-F238E27FC236}">
                <a16:creationId xmlns:a16="http://schemas.microsoft.com/office/drawing/2014/main" id="{C2AC7FF9-DA1E-D04F-BFFD-947187CB315B}"/>
              </a:ext>
            </a:extLst>
          </p:cNvPr>
          <p:cNvSpPr txBox="1"/>
          <p:nvPr/>
        </p:nvSpPr>
        <p:spPr>
          <a:xfrm>
            <a:off x="4239491" y="336423"/>
            <a:ext cx="6705410" cy="2308324"/>
          </a:xfrm>
          <a:prstGeom prst="rect">
            <a:avLst/>
          </a:prstGeom>
          <a:noFill/>
        </p:spPr>
        <p:txBody>
          <a:bodyPr wrap="square" rtlCol="0">
            <a:spAutoFit/>
          </a:bodyPr>
          <a:lstStyle/>
          <a:p>
            <a:r>
              <a:rPr lang="en-US" dirty="0"/>
              <a:t>Drove to Jerez – world’s capital of Sherry wine Bodegas.</a:t>
            </a:r>
          </a:p>
          <a:p>
            <a:r>
              <a:rPr lang="en-US" dirty="0"/>
              <a:t>134 Euros includes a private terrace, parking, &amp; breakfast overlooking a convent from the year 1264.</a:t>
            </a:r>
          </a:p>
          <a:p>
            <a:r>
              <a:rPr lang="en-US" dirty="0"/>
              <a:t>Authentic </a:t>
            </a:r>
            <a:r>
              <a:rPr lang="en-US" dirty="0" err="1"/>
              <a:t>Bulerias</a:t>
            </a:r>
            <a:r>
              <a:rPr lang="en-US" dirty="0"/>
              <a:t> Flamenco in a “</a:t>
            </a:r>
            <a:r>
              <a:rPr lang="en-US" dirty="0" err="1"/>
              <a:t>Tabanco</a:t>
            </a:r>
            <a:r>
              <a:rPr lang="en-US" dirty="0"/>
              <a:t>” club.</a:t>
            </a:r>
          </a:p>
          <a:p>
            <a:r>
              <a:rPr lang="en-US" dirty="0"/>
              <a:t>Flamenco festival headliner in a packed opera house.</a:t>
            </a:r>
          </a:p>
          <a:p>
            <a:r>
              <a:rPr lang="en-US" dirty="0"/>
              <a:t>Andalucian Horse show was a delight! </a:t>
            </a:r>
          </a:p>
          <a:p>
            <a:r>
              <a:rPr lang="en-US" dirty="0"/>
              <a:t>Spanish military museum.</a:t>
            </a:r>
          </a:p>
          <a:p>
            <a:r>
              <a:rPr lang="en-US" dirty="0"/>
              <a:t>Beautiful cathedral.</a:t>
            </a:r>
          </a:p>
        </p:txBody>
      </p:sp>
      <p:pic>
        <p:nvPicPr>
          <p:cNvPr id="4" name="Picture 3">
            <a:extLst>
              <a:ext uri="{FF2B5EF4-FFF2-40B4-BE49-F238E27FC236}">
                <a16:creationId xmlns:a16="http://schemas.microsoft.com/office/drawing/2014/main" id="{FBFBE030-07D8-00E6-40C2-3B882EE8E1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491" y="2952941"/>
            <a:ext cx="4572000" cy="3429000"/>
          </a:xfrm>
          <a:prstGeom prst="rect">
            <a:avLst/>
          </a:prstGeom>
        </p:spPr>
      </p:pic>
      <p:pic>
        <p:nvPicPr>
          <p:cNvPr id="8" name="Picture 7">
            <a:extLst>
              <a:ext uri="{FF2B5EF4-FFF2-40B4-BE49-F238E27FC236}">
                <a16:creationId xmlns:a16="http://schemas.microsoft.com/office/drawing/2014/main" id="{5A499631-CD9C-A95E-9397-FC88D5DB41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1997" y="2952941"/>
            <a:ext cx="2571750" cy="3429000"/>
          </a:xfrm>
          <a:prstGeom prst="rect">
            <a:avLst/>
          </a:prstGeom>
        </p:spPr>
      </p:pic>
      <p:pic>
        <p:nvPicPr>
          <p:cNvPr id="10" name="Picture 9">
            <a:extLst>
              <a:ext uri="{FF2B5EF4-FFF2-40B4-BE49-F238E27FC236}">
                <a16:creationId xmlns:a16="http://schemas.microsoft.com/office/drawing/2014/main" id="{6FDFD0F8-D38A-ACAC-2DA9-0228CA1224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04772" y="2068168"/>
            <a:ext cx="2518528" cy="1888896"/>
          </a:xfrm>
          <a:prstGeom prst="rect">
            <a:avLst/>
          </a:prstGeom>
        </p:spPr>
      </p:pic>
      <p:pic>
        <p:nvPicPr>
          <p:cNvPr id="12" name="Picture 11">
            <a:extLst>
              <a:ext uri="{FF2B5EF4-FFF2-40B4-BE49-F238E27FC236}">
                <a16:creationId xmlns:a16="http://schemas.microsoft.com/office/drawing/2014/main" id="{A4E7AF07-0034-7243-0972-D17D422D5E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95967" y="3993551"/>
            <a:ext cx="1829389" cy="2439185"/>
          </a:xfrm>
          <a:prstGeom prst="rect">
            <a:avLst/>
          </a:prstGeom>
        </p:spPr>
      </p:pic>
      <p:pic>
        <p:nvPicPr>
          <p:cNvPr id="14" name="Picture 13">
            <a:extLst>
              <a:ext uri="{FF2B5EF4-FFF2-40B4-BE49-F238E27FC236}">
                <a16:creationId xmlns:a16="http://schemas.microsoft.com/office/drawing/2014/main" id="{F3679AAD-4C71-D707-149C-F6B566FFA1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19036" y="4101225"/>
            <a:ext cx="2161127" cy="1620845"/>
          </a:xfrm>
          <a:prstGeom prst="rect">
            <a:avLst/>
          </a:prstGeom>
        </p:spPr>
      </p:pic>
      <p:pic>
        <p:nvPicPr>
          <p:cNvPr id="2050" name="Picture 2">
            <a:extLst>
              <a:ext uri="{FF2B5EF4-FFF2-40B4-BE49-F238E27FC236}">
                <a16:creationId xmlns:a16="http://schemas.microsoft.com/office/drawing/2014/main" id="{5AA335D6-E81E-4D33-1E94-9541DC0652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27693" y="1685226"/>
            <a:ext cx="1731244" cy="230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638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D1C12B-C534-8644-6FA8-E044A4EEEB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CF8377-1B1A-04D5-B6F9-D059A7F45C81}"/>
              </a:ext>
            </a:extLst>
          </p:cNvPr>
          <p:cNvSpPr>
            <a:spLocks noGrp="1"/>
          </p:cNvSpPr>
          <p:nvPr>
            <p:ph type="title"/>
          </p:nvPr>
        </p:nvSpPr>
        <p:spPr>
          <a:xfrm>
            <a:off x="333063" y="599660"/>
            <a:ext cx="3795591" cy="1188720"/>
          </a:xfrm>
        </p:spPr>
        <p:txBody>
          <a:bodyPr/>
          <a:lstStyle/>
          <a:p>
            <a:r>
              <a:rPr lang="en-US" cap="none" dirty="0">
                <a:latin typeface="+mn-lt"/>
              </a:rPr>
              <a:t>Bornos – day trip</a:t>
            </a:r>
          </a:p>
        </p:txBody>
      </p:sp>
      <p:sp>
        <p:nvSpPr>
          <p:cNvPr id="6" name="TextBox 5">
            <a:extLst>
              <a:ext uri="{FF2B5EF4-FFF2-40B4-BE49-F238E27FC236}">
                <a16:creationId xmlns:a16="http://schemas.microsoft.com/office/drawing/2014/main" id="{B1B0A22D-C492-375A-4780-C753C71D467A}"/>
              </a:ext>
            </a:extLst>
          </p:cNvPr>
          <p:cNvSpPr txBox="1"/>
          <p:nvPr/>
        </p:nvSpPr>
        <p:spPr>
          <a:xfrm>
            <a:off x="6313055" y="625084"/>
            <a:ext cx="5361708" cy="3970318"/>
          </a:xfrm>
          <a:prstGeom prst="rect">
            <a:avLst/>
          </a:prstGeom>
          <a:noFill/>
        </p:spPr>
        <p:txBody>
          <a:bodyPr wrap="square" rtlCol="0">
            <a:spAutoFit/>
          </a:bodyPr>
          <a:lstStyle/>
          <a:p>
            <a:r>
              <a:rPr lang="en-US" dirty="0"/>
              <a:t>Drove to Bornos, which is a small town </a:t>
            </a:r>
            <a:r>
              <a:rPr lang="en-US" dirty="0" err="1"/>
              <a:t>en</a:t>
            </a:r>
            <a:r>
              <a:rPr lang="en-US" dirty="0"/>
              <a:t> route to Ronda.</a:t>
            </a:r>
          </a:p>
          <a:p>
            <a:endParaRPr lang="en-US" dirty="0"/>
          </a:p>
          <a:p>
            <a:r>
              <a:rPr lang="en-US" dirty="0"/>
              <a:t>The town people were having a </a:t>
            </a:r>
            <a:r>
              <a:rPr lang="en-US" dirty="0" err="1"/>
              <a:t>Carivale</a:t>
            </a:r>
            <a:r>
              <a:rPr lang="en-US" dirty="0"/>
              <a:t> parade!</a:t>
            </a:r>
          </a:p>
          <a:p>
            <a:endParaRPr lang="en-US" dirty="0"/>
          </a:p>
          <a:p>
            <a:r>
              <a:rPr lang="en-US" dirty="0"/>
              <a:t>Had a wonderful lunch.</a:t>
            </a:r>
          </a:p>
          <a:p>
            <a:endParaRPr lang="en-US" dirty="0"/>
          </a:p>
          <a:p>
            <a:r>
              <a:rPr lang="en-US" dirty="0"/>
              <a:t>It was a picturesque white wall town, with some nice gardens and exhibits of town history and a small museum.  Saw great views at the Mirador by the river. </a:t>
            </a:r>
          </a:p>
          <a:p>
            <a:endParaRPr lang="en-US" dirty="0"/>
          </a:p>
          <a:p>
            <a:r>
              <a:rPr lang="en-US" dirty="0"/>
              <a:t>Driving through those narrow cobblestone streets is a white knuckle experience but I managed. </a:t>
            </a:r>
          </a:p>
          <a:p>
            <a:endParaRPr lang="en-US" dirty="0"/>
          </a:p>
        </p:txBody>
      </p:sp>
      <p:pic>
        <p:nvPicPr>
          <p:cNvPr id="9" name="Picture 8">
            <a:extLst>
              <a:ext uri="{FF2B5EF4-FFF2-40B4-BE49-F238E27FC236}">
                <a16:creationId xmlns:a16="http://schemas.microsoft.com/office/drawing/2014/main" id="{3106EAEA-12B0-B855-1E4D-2A5568CE77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183" y="2056245"/>
            <a:ext cx="3385543" cy="2539157"/>
          </a:xfrm>
          <a:prstGeom prst="rect">
            <a:avLst/>
          </a:prstGeom>
        </p:spPr>
      </p:pic>
      <p:pic>
        <p:nvPicPr>
          <p:cNvPr id="1028" name="Picture 4">
            <a:extLst>
              <a:ext uri="{FF2B5EF4-FFF2-40B4-BE49-F238E27FC236}">
                <a16:creationId xmlns:a16="http://schemas.microsoft.com/office/drawing/2014/main" id="{95168997-77B2-3060-068E-C3434E79A8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9761" y="143164"/>
            <a:ext cx="2022186" cy="269624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7A31988D-30A1-7E2B-7589-BB47B00326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87486" y="2056245"/>
            <a:ext cx="2355273" cy="314036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y be an image of 1 person and the Cotswolds">
            <a:extLst>
              <a:ext uri="{FF2B5EF4-FFF2-40B4-BE49-F238E27FC236}">
                <a16:creationId xmlns:a16="http://schemas.microsoft.com/office/drawing/2014/main" id="{71A3F2D5-D5CF-393D-C8D3-CCD72DD7C5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0122" y="4354945"/>
            <a:ext cx="1742209" cy="2322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05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E0202-DC14-53C4-999B-0DE4C259E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36267-95B6-A98B-EF5D-4BD0B9BEF67A}"/>
              </a:ext>
            </a:extLst>
          </p:cNvPr>
          <p:cNvSpPr>
            <a:spLocks noGrp="1"/>
          </p:cNvSpPr>
          <p:nvPr>
            <p:ph type="title"/>
          </p:nvPr>
        </p:nvSpPr>
        <p:spPr>
          <a:xfrm>
            <a:off x="333063" y="599660"/>
            <a:ext cx="3795591" cy="1188720"/>
          </a:xfrm>
        </p:spPr>
        <p:txBody>
          <a:bodyPr/>
          <a:lstStyle/>
          <a:p>
            <a:r>
              <a:rPr lang="en-US" cap="none" dirty="0">
                <a:latin typeface="+mn-lt"/>
              </a:rPr>
              <a:t>Ronda</a:t>
            </a:r>
          </a:p>
        </p:txBody>
      </p:sp>
      <p:sp>
        <p:nvSpPr>
          <p:cNvPr id="6" name="TextBox 5">
            <a:extLst>
              <a:ext uri="{FF2B5EF4-FFF2-40B4-BE49-F238E27FC236}">
                <a16:creationId xmlns:a16="http://schemas.microsoft.com/office/drawing/2014/main" id="{4EF4DCB2-3E42-0ED8-B771-8655BF204B10}"/>
              </a:ext>
            </a:extLst>
          </p:cNvPr>
          <p:cNvSpPr txBox="1"/>
          <p:nvPr/>
        </p:nvSpPr>
        <p:spPr>
          <a:xfrm>
            <a:off x="6313055" y="625084"/>
            <a:ext cx="5361708" cy="923330"/>
          </a:xfrm>
          <a:prstGeom prst="rect">
            <a:avLst/>
          </a:prstGeom>
          <a:noFill/>
        </p:spPr>
        <p:txBody>
          <a:bodyPr wrap="square" rtlCol="0">
            <a:spAutoFit/>
          </a:bodyPr>
          <a:lstStyle/>
          <a:p>
            <a:r>
              <a:rPr lang="en-US" dirty="0"/>
              <a:t>Several people recommended Ronda for its spectacular views, and they were correct!</a:t>
            </a:r>
          </a:p>
          <a:p>
            <a:endParaRPr lang="en-US" dirty="0"/>
          </a:p>
        </p:txBody>
      </p:sp>
      <p:pic>
        <p:nvPicPr>
          <p:cNvPr id="4" name="Picture 3">
            <a:extLst>
              <a:ext uri="{FF2B5EF4-FFF2-40B4-BE49-F238E27FC236}">
                <a16:creationId xmlns:a16="http://schemas.microsoft.com/office/drawing/2014/main" id="{3C140B29-F823-6F5E-105B-C3FE7A02A0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605" y="2092037"/>
            <a:ext cx="4070157" cy="3052618"/>
          </a:xfrm>
          <a:prstGeom prst="rect">
            <a:avLst/>
          </a:prstGeom>
        </p:spPr>
      </p:pic>
      <p:pic>
        <p:nvPicPr>
          <p:cNvPr id="7" name="Picture 6">
            <a:extLst>
              <a:ext uri="{FF2B5EF4-FFF2-40B4-BE49-F238E27FC236}">
                <a16:creationId xmlns:a16="http://schemas.microsoft.com/office/drawing/2014/main" id="{9093CEE7-7A0E-33ED-7D6C-FCF82421C3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8331" y="2092037"/>
            <a:ext cx="2701637" cy="3602182"/>
          </a:xfrm>
          <a:prstGeom prst="rect">
            <a:avLst/>
          </a:prstGeom>
        </p:spPr>
      </p:pic>
      <p:pic>
        <p:nvPicPr>
          <p:cNvPr id="10" name="Picture 9">
            <a:extLst>
              <a:ext uri="{FF2B5EF4-FFF2-40B4-BE49-F238E27FC236}">
                <a16:creationId xmlns:a16="http://schemas.microsoft.com/office/drawing/2014/main" id="{4A5747DF-27CA-58F7-A847-5C2A1585F9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72156" y="2142837"/>
            <a:ext cx="4667443" cy="3500582"/>
          </a:xfrm>
          <a:prstGeom prst="rect">
            <a:avLst/>
          </a:prstGeom>
        </p:spPr>
      </p:pic>
    </p:spTree>
    <p:extLst>
      <p:ext uri="{BB962C8B-B14F-4D97-AF65-F5344CB8AC3E}">
        <p14:creationId xmlns:p14="http://schemas.microsoft.com/office/powerpoint/2010/main" val="337737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CF579-25E7-2576-EE48-B10F143FDB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D79E9F-E013-BCA6-7A38-70EFC4F26841}"/>
              </a:ext>
            </a:extLst>
          </p:cNvPr>
          <p:cNvSpPr>
            <a:spLocks noGrp="1"/>
          </p:cNvSpPr>
          <p:nvPr>
            <p:ph type="title"/>
          </p:nvPr>
        </p:nvSpPr>
        <p:spPr>
          <a:xfrm>
            <a:off x="333063" y="599660"/>
            <a:ext cx="3795591" cy="1188720"/>
          </a:xfrm>
        </p:spPr>
        <p:txBody>
          <a:bodyPr/>
          <a:lstStyle/>
          <a:p>
            <a:r>
              <a:rPr lang="en-US" cap="none" dirty="0">
                <a:latin typeface="+mn-lt"/>
              </a:rPr>
              <a:t>Ronda</a:t>
            </a:r>
          </a:p>
        </p:txBody>
      </p:sp>
      <p:sp>
        <p:nvSpPr>
          <p:cNvPr id="6" name="TextBox 5">
            <a:extLst>
              <a:ext uri="{FF2B5EF4-FFF2-40B4-BE49-F238E27FC236}">
                <a16:creationId xmlns:a16="http://schemas.microsoft.com/office/drawing/2014/main" id="{2D330211-1764-BEFA-4751-1CAAF5585071}"/>
              </a:ext>
            </a:extLst>
          </p:cNvPr>
          <p:cNvSpPr txBox="1"/>
          <p:nvPr/>
        </p:nvSpPr>
        <p:spPr>
          <a:xfrm>
            <a:off x="4396509" y="425735"/>
            <a:ext cx="7278254" cy="1200329"/>
          </a:xfrm>
          <a:prstGeom prst="rect">
            <a:avLst/>
          </a:prstGeom>
          <a:noFill/>
        </p:spPr>
        <p:txBody>
          <a:bodyPr wrap="square" rtlCol="0">
            <a:spAutoFit/>
          </a:bodyPr>
          <a:lstStyle/>
          <a:p>
            <a:r>
              <a:rPr lang="en-US" dirty="0"/>
              <a:t>Toured the Museo Lara in Ronda, a small museum of 19th century artifacts. It also has a room of some of the torture implements including an Iron Maiden and a Guillotine. </a:t>
            </a:r>
          </a:p>
          <a:p>
            <a:r>
              <a:rPr lang="en-US" dirty="0"/>
              <a:t>Iglesia Santa Maria Mayor cathedral.</a:t>
            </a:r>
          </a:p>
        </p:txBody>
      </p:sp>
      <p:pic>
        <p:nvPicPr>
          <p:cNvPr id="5" name="Picture 4">
            <a:extLst>
              <a:ext uri="{FF2B5EF4-FFF2-40B4-BE49-F238E27FC236}">
                <a16:creationId xmlns:a16="http://schemas.microsoft.com/office/drawing/2014/main" id="{96FF57D6-B254-5A07-394C-A2B5945260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063" y="2032000"/>
            <a:ext cx="2747264" cy="2060448"/>
          </a:xfrm>
          <a:prstGeom prst="rect">
            <a:avLst/>
          </a:prstGeom>
        </p:spPr>
      </p:pic>
      <p:pic>
        <p:nvPicPr>
          <p:cNvPr id="9" name="Picture 8">
            <a:extLst>
              <a:ext uri="{FF2B5EF4-FFF2-40B4-BE49-F238E27FC236}">
                <a16:creationId xmlns:a16="http://schemas.microsoft.com/office/drawing/2014/main" id="{CB477B95-ED13-DAB4-EEB5-759E35256F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063" y="4092448"/>
            <a:ext cx="2926388" cy="2194791"/>
          </a:xfrm>
          <a:prstGeom prst="rect">
            <a:avLst/>
          </a:prstGeom>
        </p:spPr>
      </p:pic>
      <p:pic>
        <p:nvPicPr>
          <p:cNvPr id="12" name="Picture 11">
            <a:extLst>
              <a:ext uri="{FF2B5EF4-FFF2-40B4-BE49-F238E27FC236}">
                <a16:creationId xmlns:a16="http://schemas.microsoft.com/office/drawing/2014/main" id="{48733EEB-8344-05E2-3AF6-CC0A109A85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94363" y="1997364"/>
            <a:ext cx="2571750" cy="3429000"/>
          </a:xfrm>
          <a:prstGeom prst="rect">
            <a:avLst/>
          </a:prstGeom>
        </p:spPr>
      </p:pic>
      <p:pic>
        <p:nvPicPr>
          <p:cNvPr id="18" name="Picture 17">
            <a:extLst>
              <a:ext uri="{FF2B5EF4-FFF2-40B4-BE49-F238E27FC236}">
                <a16:creationId xmlns:a16="http://schemas.microsoft.com/office/drawing/2014/main" id="{A9B703BF-1D3F-4BB0-C4A4-1C58F9E4C7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15949" y="2032000"/>
            <a:ext cx="5307831" cy="3980873"/>
          </a:xfrm>
          <a:prstGeom prst="rect">
            <a:avLst/>
          </a:prstGeom>
        </p:spPr>
      </p:pic>
    </p:spTree>
    <p:extLst>
      <p:ext uri="{BB962C8B-B14F-4D97-AF65-F5344CB8AC3E}">
        <p14:creationId xmlns:p14="http://schemas.microsoft.com/office/powerpoint/2010/main" val="1342495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50942-70E4-DB78-7583-739762C5EA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027CC8-5516-CBA2-7802-48D2DFBE7F79}"/>
              </a:ext>
            </a:extLst>
          </p:cNvPr>
          <p:cNvSpPr>
            <a:spLocks noGrp="1"/>
          </p:cNvSpPr>
          <p:nvPr>
            <p:ph type="title"/>
          </p:nvPr>
        </p:nvSpPr>
        <p:spPr>
          <a:xfrm>
            <a:off x="333063" y="599660"/>
            <a:ext cx="3795591" cy="1188720"/>
          </a:xfrm>
        </p:spPr>
        <p:txBody>
          <a:bodyPr/>
          <a:lstStyle/>
          <a:p>
            <a:r>
              <a:rPr lang="en-US" cap="none" dirty="0">
                <a:latin typeface="+mn-lt"/>
              </a:rPr>
              <a:t>Toledo</a:t>
            </a:r>
          </a:p>
        </p:txBody>
      </p:sp>
      <p:sp>
        <p:nvSpPr>
          <p:cNvPr id="6" name="TextBox 5">
            <a:extLst>
              <a:ext uri="{FF2B5EF4-FFF2-40B4-BE49-F238E27FC236}">
                <a16:creationId xmlns:a16="http://schemas.microsoft.com/office/drawing/2014/main" id="{BA6B1061-D4A4-134A-999B-BEE4B982408E}"/>
              </a:ext>
            </a:extLst>
          </p:cNvPr>
          <p:cNvSpPr txBox="1"/>
          <p:nvPr/>
        </p:nvSpPr>
        <p:spPr>
          <a:xfrm>
            <a:off x="4373418" y="603575"/>
            <a:ext cx="7278254" cy="1200329"/>
          </a:xfrm>
          <a:prstGeom prst="rect">
            <a:avLst/>
          </a:prstGeom>
          <a:noFill/>
        </p:spPr>
        <p:txBody>
          <a:bodyPr wrap="square" rtlCol="0">
            <a:spAutoFit/>
          </a:bodyPr>
          <a:lstStyle/>
          <a:p>
            <a:r>
              <a:rPr lang="en-US" dirty="0"/>
              <a:t>Beautiful drive into Malaga to return the car. Train to Madrid then to Toledo which was definitely a highlight of the entire trip.</a:t>
            </a:r>
          </a:p>
          <a:p>
            <a:r>
              <a:rPr lang="en-US" dirty="0"/>
              <a:t>The Air B&amp;B apartment was in the middle of the historic district.</a:t>
            </a:r>
          </a:p>
          <a:p>
            <a:r>
              <a:rPr lang="en-US" dirty="0"/>
              <a:t>Winding, medieval streets abound!</a:t>
            </a:r>
          </a:p>
        </p:txBody>
      </p:sp>
      <p:pic>
        <p:nvPicPr>
          <p:cNvPr id="3074" name="Picture 2" descr="May be an image of grass, fog and road">
            <a:extLst>
              <a:ext uri="{FF2B5EF4-FFF2-40B4-BE49-F238E27FC236}">
                <a16:creationId xmlns:a16="http://schemas.microsoft.com/office/drawing/2014/main" id="{0FC3A7ED-19A2-1CCD-30A6-B374892340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3963" y="1962728"/>
            <a:ext cx="1966768" cy="262235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May be an image of road and twilight">
            <a:extLst>
              <a:ext uri="{FF2B5EF4-FFF2-40B4-BE49-F238E27FC236}">
                <a16:creationId xmlns:a16="http://schemas.microsoft.com/office/drawing/2014/main" id="{AF758FE2-3441-FB4D-787F-202BCA77B7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62728"/>
            <a:ext cx="1936172" cy="2581563"/>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May be an image of castle and the Arno River">
            <a:extLst>
              <a:ext uri="{FF2B5EF4-FFF2-40B4-BE49-F238E27FC236}">
                <a16:creationId xmlns:a16="http://schemas.microsoft.com/office/drawing/2014/main" id="{84A11C2C-AB24-B827-CE0F-F349698810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3051" y="1962728"/>
            <a:ext cx="3439967" cy="4586622"/>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May be an image of York Minster">
            <a:extLst>
              <a:ext uri="{FF2B5EF4-FFF2-40B4-BE49-F238E27FC236}">
                <a16:creationId xmlns:a16="http://schemas.microsoft.com/office/drawing/2014/main" id="{0D0FB17C-677B-5A9C-6094-AA3ECCCB88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0293" y="1642360"/>
            <a:ext cx="3714303" cy="495240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9024AB8-E639-AC8D-F24B-1E192C4D0F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54763" y="4759433"/>
            <a:ext cx="1347933" cy="1797244"/>
          </a:xfrm>
          <a:prstGeom prst="rect">
            <a:avLst/>
          </a:prstGeom>
        </p:spPr>
      </p:pic>
      <p:pic>
        <p:nvPicPr>
          <p:cNvPr id="11" name="Picture 10">
            <a:extLst>
              <a:ext uri="{FF2B5EF4-FFF2-40B4-BE49-F238E27FC236}">
                <a16:creationId xmlns:a16="http://schemas.microsoft.com/office/drawing/2014/main" id="{9241D1D1-411D-CB49-BE50-533EFF1A61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42580" y="4743909"/>
            <a:ext cx="1423555" cy="1898073"/>
          </a:xfrm>
          <a:prstGeom prst="rect">
            <a:avLst/>
          </a:prstGeom>
        </p:spPr>
      </p:pic>
    </p:spTree>
    <p:extLst>
      <p:ext uri="{BB962C8B-B14F-4D97-AF65-F5344CB8AC3E}">
        <p14:creationId xmlns:p14="http://schemas.microsoft.com/office/powerpoint/2010/main" val="1263259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9D91B-42EF-6E44-675D-CC43ADD5F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3F86B5-783D-555A-6CB8-CA3211A62F0E}"/>
              </a:ext>
            </a:extLst>
          </p:cNvPr>
          <p:cNvSpPr>
            <a:spLocks noGrp="1"/>
          </p:cNvSpPr>
          <p:nvPr>
            <p:ph type="title"/>
          </p:nvPr>
        </p:nvSpPr>
        <p:spPr>
          <a:xfrm>
            <a:off x="333063" y="599660"/>
            <a:ext cx="3795591" cy="1188720"/>
          </a:xfrm>
        </p:spPr>
        <p:txBody>
          <a:bodyPr/>
          <a:lstStyle/>
          <a:p>
            <a:r>
              <a:rPr lang="en-US" cap="none" dirty="0">
                <a:latin typeface="+mn-lt"/>
              </a:rPr>
              <a:t>Toledo</a:t>
            </a:r>
          </a:p>
        </p:txBody>
      </p:sp>
      <p:sp>
        <p:nvSpPr>
          <p:cNvPr id="6" name="TextBox 5">
            <a:extLst>
              <a:ext uri="{FF2B5EF4-FFF2-40B4-BE49-F238E27FC236}">
                <a16:creationId xmlns:a16="http://schemas.microsoft.com/office/drawing/2014/main" id="{7DD9A677-2B34-104F-293C-4490EDA4D21A}"/>
              </a:ext>
            </a:extLst>
          </p:cNvPr>
          <p:cNvSpPr txBox="1"/>
          <p:nvPr/>
        </p:nvSpPr>
        <p:spPr>
          <a:xfrm>
            <a:off x="4373418" y="603575"/>
            <a:ext cx="7518400" cy="2585323"/>
          </a:xfrm>
          <a:prstGeom prst="rect">
            <a:avLst/>
          </a:prstGeom>
          <a:noFill/>
        </p:spPr>
        <p:txBody>
          <a:bodyPr wrap="square" rtlCol="0">
            <a:spAutoFit/>
          </a:bodyPr>
          <a:lstStyle/>
          <a:p>
            <a:r>
              <a:rPr lang="en-US" dirty="0"/>
              <a:t>Toledo is known for having one of the most spectacular cathedrals in Europe as well as smaller but breathtaking cathedrals including Iglesia de </a:t>
            </a:r>
            <a:r>
              <a:rPr lang="en-US" dirty="0" err="1"/>
              <a:t>los</a:t>
            </a:r>
            <a:r>
              <a:rPr lang="en-US" dirty="0"/>
              <a:t> </a:t>
            </a:r>
            <a:r>
              <a:rPr lang="en-US" dirty="0" err="1"/>
              <a:t>Jesuitas</a:t>
            </a:r>
            <a:r>
              <a:rPr lang="en-US" dirty="0"/>
              <a:t>.</a:t>
            </a:r>
          </a:p>
          <a:p>
            <a:endParaRPr lang="en-US" dirty="0"/>
          </a:p>
          <a:p>
            <a:r>
              <a:rPr lang="en-US" dirty="0"/>
              <a:t>It also has a history dating back to 200 BC, including being the capital of Western Civilization for about 40 years.</a:t>
            </a:r>
          </a:p>
          <a:p>
            <a:endParaRPr lang="en-US" dirty="0"/>
          </a:p>
          <a:p>
            <a:r>
              <a:rPr lang="en-US" dirty="0" err="1"/>
              <a:t>Toledan</a:t>
            </a:r>
            <a:r>
              <a:rPr lang="en-US" dirty="0"/>
              <a:t> cuisine is unique and some of the best we’ve ever had.</a:t>
            </a:r>
          </a:p>
          <a:p>
            <a:endParaRPr lang="en-US" dirty="0"/>
          </a:p>
          <a:p>
            <a:r>
              <a:rPr lang="en-US" dirty="0"/>
              <a:t>Pictures just don’t do it justice.</a:t>
            </a:r>
          </a:p>
        </p:txBody>
      </p:sp>
      <p:pic>
        <p:nvPicPr>
          <p:cNvPr id="5" name="Picture 4">
            <a:extLst>
              <a:ext uri="{FF2B5EF4-FFF2-40B4-BE49-F238E27FC236}">
                <a16:creationId xmlns:a16="http://schemas.microsoft.com/office/drawing/2014/main" id="{5F8E0C60-4B1A-4FB4-9D93-878CE6011E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81671" y="1897302"/>
            <a:ext cx="1583459" cy="2111279"/>
          </a:xfrm>
          <a:prstGeom prst="rect">
            <a:avLst/>
          </a:prstGeom>
        </p:spPr>
      </p:pic>
      <p:pic>
        <p:nvPicPr>
          <p:cNvPr id="8" name="Picture 7">
            <a:extLst>
              <a:ext uri="{FF2B5EF4-FFF2-40B4-BE49-F238E27FC236}">
                <a16:creationId xmlns:a16="http://schemas.microsoft.com/office/drawing/2014/main" id="{CF6E12B4-B380-9198-404D-DDECD32641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1416" y="3196550"/>
            <a:ext cx="2230005" cy="2973340"/>
          </a:xfrm>
          <a:prstGeom prst="rect">
            <a:avLst/>
          </a:prstGeom>
        </p:spPr>
      </p:pic>
      <p:pic>
        <p:nvPicPr>
          <p:cNvPr id="12" name="Picture 11">
            <a:extLst>
              <a:ext uri="{FF2B5EF4-FFF2-40B4-BE49-F238E27FC236}">
                <a16:creationId xmlns:a16="http://schemas.microsoft.com/office/drawing/2014/main" id="{86FEF5D7-9E17-5772-E830-312BEEBFE5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3149" y="3188898"/>
            <a:ext cx="2095500" cy="2794000"/>
          </a:xfrm>
          <a:prstGeom prst="rect">
            <a:avLst/>
          </a:prstGeom>
        </p:spPr>
      </p:pic>
      <p:pic>
        <p:nvPicPr>
          <p:cNvPr id="10" name="Picture 9">
            <a:extLst>
              <a:ext uri="{FF2B5EF4-FFF2-40B4-BE49-F238E27FC236}">
                <a16:creationId xmlns:a16="http://schemas.microsoft.com/office/drawing/2014/main" id="{78F7BDC8-9752-6045-1C80-4E0353E258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13201" y="2776296"/>
            <a:ext cx="2746088" cy="3661450"/>
          </a:xfrm>
          <a:prstGeom prst="rect">
            <a:avLst/>
          </a:prstGeom>
        </p:spPr>
      </p:pic>
      <p:pic>
        <p:nvPicPr>
          <p:cNvPr id="4100" name="Picture 4" descr="May be an image of 6 people">
            <a:extLst>
              <a:ext uri="{FF2B5EF4-FFF2-40B4-BE49-F238E27FC236}">
                <a16:creationId xmlns:a16="http://schemas.microsoft.com/office/drawing/2014/main" id="{7849A4D5-AEAC-2325-DFCB-78AA7E4BB2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86709" y="4091620"/>
            <a:ext cx="1773382" cy="23645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A489FC14-97E3-836D-F0DB-038B854D17E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9536" y="2165926"/>
            <a:ext cx="3002973" cy="4003964"/>
          </a:xfrm>
          <a:prstGeom prst="rect">
            <a:avLst/>
          </a:prstGeom>
        </p:spPr>
      </p:pic>
    </p:spTree>
    <p:extLst>
      <p:ext uri="{BB962C8B-B14F-4D97-AF65-F5344CB8AC3E}">
        <p14:creationId xmlns:p14="http://schemas.microsoft.com/office/powerpoint/2010/main" val="3420811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722FE-9A49-F55C-ACD9-1D2832A04E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3A2181-CCDC-E2B9-0C49-1E437FE676FD}"/>
              </a:ext>
            </a:extLst>
          </p:cNvPr>
          <p:cNvSpPr>
            <a:spLocks noGrp="1"/>
          </p:cNvSpPr>
          <p:nvPr>
            <p:ph type="title"/>
          </p:nvPr>
        </p:nvSpPr>
        <p:spPr>
          <a:xfrm>
            <a:off x="333063" y="599660"/>
            <a:ext cx="3795591" cy="1188720"/>
          </a:xfrm>
        </p:spPr>
        <p:txBody>
          <a:bodyPr/>
          <a:lstStyle/>
          <a:p>
            <a:r>
              <a:rPr lang="en-US" cap="none" dirty="0">
                <a:latin typeface="+mn-lt"/>
              </a:rPr>
              <a:t>Toledo</a:t>
            </a:r>
          </a:p>
        </p:txBody>
      </p:sp>
      <p:sp>
        <p:nvSpPr>
          <p:cNvPr id="6" name="TextBox 5">
            <a:extLst>
              <a:ext uri="{FF2B5EF4-FFF2-40B4-BE49-F238E27FC236}">
                <a16:creationId xmlns:a16="http://schemas.microsoft.com/office/drawing/2014/main" id="{ABD902DF-7B5C-AC02-98E4-70200E0AFB9C}"/>
              </a:ext>
            </a:extLst>
          </p:cNvPr>
          <p:cNvSpPr txBox="1"/>
          <p:nvPr/>
        </p:nvSpPr>
        <p:spPr>
          <a:xfrm>
            <a:off x="4373418" y="603575"/>
            <a:ext cx="7518400" cy="923330"/>
          </a:xfrm>
          <a:prstGeom prst="rect">
            <a:avLst/>
          </a:prstGeom>
          <a:noFill/>
        </p:spPr>
        <p:txBody>
          <a:bodyPr wrap="square" rtlCol="0">
            <a:spAutoFit/>
          </a:bodyPr>
          <a:lstStyle/>
          <a:p>
            <a:r>
              <a:rPr lang="en-US" dirty="0"/>
              <a:t>El Greco’s artwork adorns the cathedral and a nearby Museum.</a:t>
            </a:r>
          </a:p>
          <a:p>
            <a:endParaRPr lang="en-US" dirty="0"/>
          </a:p>
          <a:p>
            <a:r>
              <a:rPr lang="en-US" dirty="0"/>
              <a:t>Old world hand-made ceramics.</a:t>
            </a:r>
          </a:p>
        </p:txBody>
      </p:sp>
      <p:pic>
        <p:nvPicPr>
          <p:cNvPr id="5122" name="Picture 2" descr="May be an image of 1 person">
            <a:extLst>
              <a:ext uri="{FF2B5EF4-FFF2-40B4-BE49-F238E27FC236}">
                <a16:creationId xmlns:a16="http://schemas.microsoft.com/office/drawing/2014/main" id="{D75D3C2D-DC16-FA11-D165-37C43142EC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063" y="1967345"/>
            <a:ext cx="3564082" cy="475210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2FBA0F9-72B5-E8DD-057F-8306C9DD60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2291" y="1080066"/>
            <a:ext cx="1334654" cy="1000991"/>
          </a:xfrm>
          <a:prstGeom prst="rect">
            <a:avLst/>
          </a:prstGeom>
        </p:spPr>
      </p:pic>
      <p:pic>
        <p:nvPicPr>
          <p:cNvPr id="15" name="Picture 14">
            <a:extLst>
              <a:ext uri="{FF2B5EF4-FFF2-40B4-BE49-F238E27FC236}">
                <a16:creationId xmlns:a16="http://schemas.microsoft.com/office/drawing/2014/main" id="{17E76D2A-062E-6641-0E5D-8E816F00C8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69210" y="1953972"/>
            <a:ext cx="3574111" cy="4765481"/>
          </a:xfrm>
          <a:prstGeom prst="rect">
            <a:avLst/>
          </a:prstGeom>
        </p:spPr>
      </p:pic>
      <p:pic>
        <p:nvPicPr>
          <p:cNvPr id="17" name="Picture 16">
            <a:extLst>
              <a:ext uri="{FF2B5EF4-FFF2-40B4-BE49-F238E27FC236}">
                <a16:creationId xmlns:a16="http://schemas.microsoft.com/office/drawing/2014/main" id="{71B3D8EC-1C47-48B3-7164-748038634B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48082" y="991369"/>
            <a:ext cx="1828223" cy="2437631"/>
          </a:xfrm>
          <a:prstGeom prst="rect">
            <a:avLst/>
          </a:prstGeom>
        </p:spPr>
      </p:pic>
      <p:pic>
        <p:nvPicPr>
          <p:cNvPr id="19" name="Picture 18">
            <a:extLst>
              <a:ext uri="{FF2B5EF4-FFF2-40B4-BE49-F238E27FC236}">
                <a16:creationId xmlns:a16="http://schemas.microsoft.com/office/drawing/2014/main" id="{C8DB9C03-A1FF-9AF3-E1C1-467DFBC2424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15385" y="2081057"/>
            <a:ext cx="2152069" cy="2869426"/>
          </a:xfrm>
          <a:prstGeom prst="rect">
            <a:avLst/>
          </a:prstGeom>
        </p:spPr>
      </p:pic>
      <p:pic>
        <p:nvPicPr>
          <p:cNvPr id="23" name="Picture 22">
            <a:extLst>
              <a:ext uri="{FF2B5EF4-FFF2-40B4-BE49-F238E27FC236}">
                <a16:creationId xmlns:a16="http://schemas.microsoft.com/office/drawing/2014/main" id="{023C808B-754D-42F5-3B0F-DFDFD3209ED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42399" y="3590636"/>
            <a:ext cx="2571750" cy="3429000"/>
          </a:xfrm>
          <a:prstGeom prst="rect">
            <a:avLst/>
          </a:prstGeom>
        </p:spPr>
      </p:pic>
      <p:pic>
        <p:nvPicPr>
          <p:cNvPr id="25" name="Picture 24">
            <a:extLst>
              <a:ext uri="{FF2B5EF4-FFF2-40B4-BE49-F238E27FC236}">
                <a16:creationId xmlns:a16="http://schemas.microsoft.com/office/drawing/2014/main" id="{286E6F13-A2AD-A065-304D-A1884FF50C9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79574" y="4982950"/>
            <a:ext cx="1426572" cy="1902095"/>
          </a:xfrm>
          <a:prstGeom prst="rect">
            <a:avLst/>
          </a:prstGeom>
        </p:spPr>
      </p:pic>
    </p:spTree>
    <p:extLst>
      <p:ext uri="{BB962C8B-B14F-4D97-AF65-F5344CB8AC3E}">
        <p14:creationId xmlns:p14="http://schemas.microsoft.com/office/powerpoint/2010/main" val="924738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804F6-6F0E-94AC-35A1-42C5C8CC2F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C128E-B483-CDAB-5112-1732E879B133}"/>
              </a:ext>
            </a:extLst>
          </p:cNvPr>
          <p:cNvSpPr>
            <a:spLocks noGrp="1"/>
          </p:cNvSpPr>
          <p:nvPr>
            <p:ph type="title"/>
          </p:nvPr>
        </p:nvSpPr>
        <p:spPr>
          <a:xfrm>
            <a:off x="333063" y="599660"/>
            <a:ext cx="3795591" cy="1188720"/>
          </a:xfrm>
        </p:spPr>
        <p:txBody>
          <a:bodyPr/>
          <a:lstStyle/>
          <a:p>
            <a:r>
              <a:rPr lang="en-US" cap="none" dirty="0">
                <a:latin typeface="+mn-lt"/>
              </a:rPr>
              <a:t>Madrid</a:t>
            </a:r>
          </a:p>
        </p:txBody>
      </p:sp>
      <p:sp>
        <p:nvSpPr>
          <p:cNvPr id="6" name="TextBox 5">
            <a:extLst>
              <a:ext uri="{FF2B5EF4-FFF2-40B4-BE49-F238E27FC236}">
                <a16:creationId xmlns:a16="http://schemas.microsoft.com/office/drawing/2014/main" id="{E6FC7D4E-01A1-71B6-A0BE-2C20AE9507D5}"/>
              </a:ext>
            </a:extLst>
          </p:cNvPr>
          <p:cNvSpPr txBox="1"/>
          <p:nvPr/>
        </p:nvSpPr>
        <p:spPr>
          <a:xfrm>
            <a:off x="4373418" y="603575"/>
            <a:ext cx="7518400" cy="2585323"/>
          </a:xfrm>
          <a:prstGeom prst="rect">
            <a:avLst/>
          </a:prstGeom>
          <a:noFill/>
        </p:spPr>
        <p:txBody>
          <a:bodyPr wrap="square" rtlCol="0">
            <a:spAutoFit/>
          </a:bodyPr>
          <a:lstStyle/>
          <a:p>
            <a:r>
              <a:rPr lang="en-US" dirty="0"/>
              <a:t>Took the 30 minute train back to Madrid for a final afternoon. Had the big meal of the day for lunch at around 3pm like a typical Spaniard. We returned to the same place we were at last year on our last night, which was special because our grandson Aaron had just been born a year ago. They were </a:t>
            </a:r>
            <a:r>
              <a:rPr lang="en-US" dirty="0" err="1"/>
              <a:t>hoppin</a:t>
            </a:r>
            <a:r>
              <a:rPr lang="en-US" dirty="0"/>
              <a:t>! We did the Menu Del Dia with the Primara and Segunda, Jana asked for wine thinking it was a glass and we got a bottle. 2 courses, 2 desserts, bottle of wine, bread, and 2 shots of Irish Cream for a whopping 28 Euros..</a:t>
            </a:r>
          </a:p>
          <a:p>
            <a:endParaRPr lang="en-US" dirty="0"/>
          </a:p>
          <a:p>
            <a:r>
              <a:rPr lang="en-US" dirty="0"/>
              <a:t>Then, the long journey back to Newark and to Houston the next day.</a:t>
            </a:r>
          </a:p>
        </p:txBody>
      </p:sp>
      <p:pic>
        <p:nvPicPr>
          <p:cNvPr id="4" name="Picture 3">
            <a:extLst>
              <a:ext uri="{FF2B5EF4-FFF2-40B4-BE49-F238E27FC236}">
                <a16:creationId xmlns:a16="http://schemas.microsoft.com/office/drawing/2014/main" id="{B87F0563-9AC8-B221-7ED6-F8043C4C1F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0877" y="2456873"/>
            <a:ext cx="2369127" cy="3158836"/>
          </a:xfrm>
          <a:prstGeom prst="rect">
            <a:avLst/>
          </a:prstGeom>
        </p:spPr>
      </p:pic>
      <p:pic>
        <p:nvPicPr>
          <p:cNvPr id="7" name="Picture 6">
            <a:extLst>
              <a:ext uri="{FF2B5EF4-FFF2-40B4-BE49-F238E27FC236}">
                <a16:creationId xmlns:a16="http://schemas.microsoft.com/office/drawing/2014/main" id="{6942D85F-571F-0542-88EF-D7B76B3D9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5476" y="3429000"/>
            <a:ext cx="2414185" cy="3218914"/>
          </a:xfrm>
          <a:prstGeom prst="rect">
            <a:avLst/>
          </a:prstGeom>
        </p:spPr>
      </p:pic>
      <p:pic>
        <p:nvPicPr>
          <p:cNvPr id="6146" name="Picture 2" descr="May be an image of 3 people and crowd">
            <a:extLst>
              <a:ext uri="{FF2B5EF4-FFF2-40B4-BE49-F238E27FC236}">
                <a16:creationId xmlns:a16="http://schemas.microsoft.com/office/drawing/2014/main" id="{A0D8D6CA-0DF4-16E7-E077-CB85051C7F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4366" y="4271819"/>
            <a:ext cx="3733202" cy="2092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222788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498</TotalTime>
  <Words>786</Words>
  <Application>Microsoft Office PowerPoint</Application>
  <PresentationFormat>Widescreen</PresentationFormat>
  <Paragraphs>77</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Gill Sans MT</vt:lpstr>
      <vt:lpstr>Parcel</vt:lpstr>
      <vt:lpstr>Spain 2025</vt:lpstr>
      <vt:lpstr>Preparation</vt:lpstr>
      <vt:lpstr>Madrid</vt:lpstr>
      <vt:lpstr>Madrid</vt:lpstr>
      <vt:lpstr>Madrid</vt:lpstr>
      <vt:lpstr>Madrid</vt:lpstr>
      <vt:lpstr>Malaga</vt:lpstr>
      <vt:lpstr>Antequera Day Trip</vt:lpstr>
      <vt:lpstr>Sevilla</vt:lpstr>
      <vt:lpstr>Sevilla</vt:lpstr>
      <vt:lpstr>Sevilla</vt:lpstr>
      <vt:lpstr>Jerez de la Frontera</vt:lpstr>
      <vt:lpstr>Bornos – day trip</vt:lpstr>
      <vt:lpstr>Ronda</vt:lpstr>
      <vt:lpstr>Ronda</vt:lpstr>
      <vt:lpstr>Toledo</vt:lpstr>
      <vt:lpstr>Toledo</vt:lpstr>
      <vt:lpstr>Toledo</vt:lpstr>
      <vt:lpstr>Madrid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 Verrett</dc:creator>
  <cp:lastModifiedBy>Len Verrett</cp:lastModifiedBy>
  <cp:revision>11</cp:revision>
  <dcterms:created xsi:type="dcterms:W3CDTF">2025-03-17T17:34:13Z</dcterms:created>
  <dcterms:modified xsi:type="dcterms:W3CDTF">2025-03-18T01:53:07Z</dcterms:modified>
</cp:coreProperties>
</file>